
<file path=[Content_Types].xml><?xml version="1.0" encoding="utf-8"?>
<Types xmlns="http://schemas.openxmlformats.org/package/2006/content-types">
  <Default Extension="mp3" ContentType="audio/mpeg"/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7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3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3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5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0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5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4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7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27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7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521C5-518E-4FB0-9737-7E1BA534A270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B061-AC89-4FDE-A3A1-664D8744B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7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audio" Target="../media/media1.mp3"/><Relationship Id="rId7" Type="http://schemas.openxmlformats.org/officeDocument/2006/relationships/image" Target="../media/image2.wmf"/><Relationship Id="rId2" Type="http://schemas.microsoft.com/office/2007/relationships/media" Target="../media/media1.mp3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4.wmf"/><Relationship Id="rId5" Type="http://schemas.openxmlformats.org/officeDocument/2006/relationships/image" Target="../media/image1.png"/><Relationship Id="rId10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p3"/><Relationship Id="rId7" Type="http://schemas.openxmlformats.org/officeDocument/2006/relationships/image" Target="../media/image5.wmf"/><Relationship Id="rId2" Type="http://schemas.microsoft.com/office/2007/relationships/media" Target="../media/media1.mp3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audio" Target="../media/media1.mp3"/><Relationship Id="rId7" Type="http://schemas.openxmlformats.org/officeDocument/2006/relationships/image" Target="../media/image6.wmf"/><Relationship Id="rId2" Type="http://schemas.microsoft.com/office/2007/relationships/media" Target="../media/media1.mp3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p3"/><Relationship Id="rId7" Type="http://schemas.openxmlformats.org/officeDocument/2006/relationships/image" Target="../media/image8.wmf"/><Relationship Id="rId2" Type="http://schemas.microsoft.com/office/2007/relationships/media" Target="../media/media1.mp3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3363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John O’Bryan </a:t>
            </a:r>
            <a:br>
              <a:rPr lang="en-US" sz="4800" b="1" dirty="0" smtClean="0"/>
            </a:br>
            <a:r>
              <a:rPr lang="en-US" sz="4800" b="1" dirty="0" smtClean="0"/>
              <a:t>Mathematics Contest</a:t>
            </a:r>
            <a:br>
              <a:rPr lang="en-US" sz="4800" b="1" dirty="0" smtClean="0"/>
            </a:br>
            <a:endParaRPr lang="en-US" sz="4800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Two-Person Speed Competition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450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</a:t>
            </a:r>
            <a:r>
              <a:rPr lang="en-US" sz="5400" b="1" dirty="0"/>
              <a:t>3</a:t>
            </a:r>
            <a:r>
              <a:rPr lang="en-US" sz="5400" b="1" dirty="0" smtClean="0"/>
              <a:t>    (NO CALCULATORS)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5" y="1665204"/>
            <a:ext cx="10956759" cy="416296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200" i="1" dirty="0">
                <a:latin typeface="Times New Roman" panose="02020603050405020304" pitchFamily="18" charset="0"/>
                <a:cs typeface="Times New Roman" panose="02020603050405020304" pitchFamily="18" charset="0"/>
                <a:sym typeface="Euclid Symbol" panose="05050102010706020507" pitchFamily="18" charset="2"/>
              </a:rPr>
              <a:t></a:t>
            </a:r>
            <a:r>
              <a:rPr lang="en-US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the area of the circumscribed circle of a triangle whose side-lengths are 12, 16, and 20.  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points (4,5), 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7,17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and 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95,</a:t>
            </a:r>
            <a:r>
              <a:rPr lang="en-US" sz="4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are collinear. 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(</a:t>
            </a:r>
            <a:r>
              <a:rPr lang="en-US" sz="4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+ b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6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65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213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6228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4    (NO CALCULATORS)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5" y="1325563"/>
            <a:ext cx="10956759" cy="4289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defined as follows:  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104950"/>
              </p:ext>
            </p:extLst>
          </p:nvPr>
        </p:nvGraphicFramePr>
        <p:xfrm>
          <a:off x="1638046" y="2393064"/>
          <a:ext cx="313273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6" imgW="901309" imgH="393529" progId="Equation.DSMT4">
                  <p:embed/>
                </p:oleObj>
              </mc:Choice>
              <mc:Fallback>
                <p:oleObj name="Equation" r:id="rId6" imgW="901309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046" y="2393064"/>
                        <a:ext cx="3132737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352212"/>
              </p:ext>
            </p:extLst>
          </p:nvPr>
        </p:nvGraphicFramePr>
        <p:xfrm>
          <a:off x="6533692" y="2393064"/>
          <a:ext cx="302849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8" imgW="875920" imgH="393529" progId="Equation.DSMT4">
                  <p:embed/>
                </p:oleObj>
              </mc:Choice>
              <mc:Fallback>
                <p:oleObj name="Equation" r:id="rId8" imgW="875920" imgH="39352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3692" y="2393064"/>
                        <a:ext cx="3028492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30484"/>
              </p:ext>
            </p:extLst>
          </p:nvPr>
        </p:nvGraphicFramePr>
        <p:xfrm>
          <a:off x="4770783" y="4236269"/>
          <a:ext cx="6713336" cy="713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0" imgW="2654300" imgH="279400" progId="Equation.DSMT4">
                  <p:embed/>
                </p:oleObj>
              </mc:Choice>
              <mc:Fallback>
                <p:oleObj name="Equation" r:id="rId10" imgW="26543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783" y="4236269"/>
                        <a:ext cx="6713336" cy="7134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83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3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4 </a:t>
            </a:r>
            <a:r>
              <a:rPr lang="en-US" dirty="0" smtClean="0"/>
              <a:t>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14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300" dirty="0" smtClean="0"/>
              <a:t>You may use calculators beginning with the next question.</a:t>
            </a:r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36980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5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5" y="1192696"/>
            <a:ext cx="11109553" cy="4422041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3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number of gallons of a 50% potassium chloride solution that are added to 15 gallons of a 30% potassium chloride solution to produce a 35% potassium chloride solution.  </a:t>
            </a:r>
            <a:endParaRPr lang="en-US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3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number of sides of a regular polygon whose degree measure of one of the exterior angles is 8.  </a:t>
            </a:r>
            <a:endParaRPr lang="en-US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(</a:t>
            </a:r>
            <a:r>
              <a:rPr lang="en-US" sz="3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+ w</a:t>
            </a:r>
            <a:r>
              <a:rPr lang="en-US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8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8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50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55245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6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5" y="1665205"/>
            <a:ext cx="10956759" cy="394953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positive integer less than 200 such that   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positive integer.  Find the sum of all distinct values of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025954"/>
              </p:ext>
            </p:extLst>
          </p:nvPr>
        </p:nvGraphicFramePr>
        <p:xfrm>
          <a:off x="2385392" y="2928826"/>
          <a:ext cx="4969566" cy="950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6" imgW="1307532" imgH="253890" progId="Equation.DSMT4">
                  <p:embed/>
                </p:oleObj>
              </mc:Choice>
              <mc:Fallback>
                <p:oleObj name="Equation" r:id="rId6" imgW="1307532" imgH="25389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92" y="2928826"/>
                        <a:ext cx="4969566" cy="9505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58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6638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Eight Questions; Three Minutes Each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NO CALCULATORS on the First Four Questions!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One Answer Submission Allowed Per Question; To Submit, Fold Answer Sheet and Hold Above Your Head for the Proctor; Answer must be submitted within 5 seconds of timer in order to count.</a:t>
            </a:r>
          </a:p>
          <a:p>
            <a:pPr marL="571500" indent="-342900">
              <a:lnSpc>
                <a:spcPct val="120000"/>
              </a:lnSpc>
            </a:pPr>
            <a:r>
              <a:rPr lang="en-US" sz="3600" dirty="0" smtClean="0"/>
              <a:t>Scoring (Each Problem)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First Correct Answer = 7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Second Correct Answer = 5 points</a:t>
            </a:r>
          </a:p>
          <a:p>
            <a:pPr marL="1028700" lvl="1" indent="-342900">
              <a:lnSpc>
                <a:spcPct val="120000"/>
              </a:lnSpc>
            </a:pPr>
            <a:r>
              <a:rPr lang="en-US" sz="3600" dirty="0" smtClean="0"/>
              <a:t>All Other Correct Answers = 3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2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6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2277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776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7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89106"/>
            <a:ext cx="10956759" cy="4532692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10000"/>
              </a:lnSpc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 </a:t>
            </a:r>
          </a:p>
          <a:p>
            <a:pPr marL="0" lvl="0" indent="0">
              <a:lnSpc>
                <a:spcPct val="110000"/>
              </a:lnSpc>
              <a:buNone/>
            </a:pPr>
            <a:endParaRPr lang="en-US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k of a side of an equilateral triangle is also a root of the quartic equation  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lvl="0" indent="0">
              <a:lnSpc>
                <a:spcPct val="110000"/>
              </a:lnSpc>
              <a:spcBef>
                <a:spcPts val="1800"/>
              </a:spcBef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(S + k).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51990"/>
              </p:ext>
            </p:extLst>
          </p:nvPr>
        </p:nvGraphicFramePr>
        <p:xfrm>
          <a:off x="1345129" y="1603623"/>
          <a:ext cx="9497727" cy="1022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6" imgW="4038600" imgH="431800" progId="Equation.DSMT4">
                  <p:embed/>
                </p:oleObj>
              </mc:Choice>
              <mc:Fallback>
                <p:oleObj name="Equation" r:id="rId6" imgW="40386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5129" y="1603623"/>
                        <a:ext cx="9497727" cy="10229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497078"/>
              </p:ext>
            </p:extLst>
          </p:nvPr>
        </p:nvGraphicFramePr>
        <p:xfrm>
          <a:off x="1523999" y="3930086"/>
          <a:ext cx="4399723" cy="661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8" imgW="1371600" imgH="203200" progId="Equation.DSMT4">
                  <p:embed/>
                </p:oleObj>
              </mc:Choice>
              <mc:Fallback>
                <p:oleObj name="Equation" r:id="rId8" imgW="1371600" imgH="203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999" y="3930086"/>
                        <a:ext cx="4399723" cy="6619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82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75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20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2055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5425" y="882650"/>
            <a:ext cx="95631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/>
              <a:t>Question 8 will be the final question.  Proctors will keep and total your answer sheets. 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Please remain in your seats until totals have been verified, as ties among the top three positions would be broken with tie-breaker questions.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240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Question 8   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5" y="1200150"/>
            <a:ext cx="10956759" cy="4723572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number of distinct permutations of the letters in the word “geometry”.  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probability of drawing two hearts if two cards are selected (without replacement) at random from four hearts and two spades.  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the product (</a:t>
            </a:r>
            <a:r>
              <a:rPr lang="en-US" sz="4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28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20</a:t>
            </a:r>
            <a:endParaRPr lang="en-US" sz="7200" dirty="0" smtClean="0"/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4800" dirty="0" smtClean="0"/>
              <a:t>This ends the competition unless there are ties; please remain while proctors total the scores.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8514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Tiebreaker 1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5" y="1543049"/>
            <a:ext cx="10956759" cy="40716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value of  </a:t>
            </a: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answer to four significant figures. </a:t>
            </a:r>
            <a:endParaRPr lang="en-US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97966" y="2494720"/>
            <a:ext cx="2914045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788162"/>
              </p:ext>
            </p:extLst>
          </p:nvPr>
        </p:nvGraphicFramePr>
        <p:xfrm>
          <a:off x="3597965" y="2494721"/>
          <a:ext cx="3369365" cy="857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6" imgW="1409088" imgH="355446" progId="Equation.DSMT4">
                  <p:embed/>
                </p:oleObj>
              </mc:Choice>
              <mc:Fallback>
                <p:oleObj name="Equation" r:id="rId6" imgW="1409088" imgH="35544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965" y="2494721"/>
                        <a:ext cx="3369365" cy="8575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373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Next Slide Begins The Competition.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This is a timer example: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5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8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0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T1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1.618   (mus</a:t>
            </a:r>
            <a:r>
              <a:rPr lang="en-US" sz="7200" dirty="0" smtClean="0"/>
              <a:t>t be exact)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1319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Tiebreaker 2 </a:t>
            </a:r>
            <a:r>
              <a:rPr lang="en-US" b="1" dirty="0" smtClean="0"/>
              <a:t>(CALCULATORS ALLOWED)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5" y="1665205"/>
            <a:ext cx="10956759" cy="394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value of 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11</a:t>
            </a:r>
            <a:r>
              <a:rPr lang="en-US" sz="4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+ 222</a:t>
            </a:r>
            <a:r>
              <a:rPr lang="en-US" sz="4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3333</a:t>
            </a:r>
            <a:r>
              <a:rPr lang="en-US" sz="4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endParaRPr lang="en-US" sz="4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answer in base </a:t>
            </a:r>
            <a:r>
              <a:rPr 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39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3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</a:t>
            </a:r>
            <a:r>
              <a:rPr lang="en-US" dirty="0" smtClean="0"/>
              <a:t>T2 </a:t>
            </a:r>
            <a:r>
              <a:rPr lang="en-US" dirty="0" smtClean="0"/>
              <a:t>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2114</a:t>
            </a:r>
            <a:r>
              <a:rPr lang="en-US" sz="72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five</a:t>
            </a:r>
            <a:r>
              <a:rPr lang="en-US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(base opt.)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3479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1    (NO CALCULATORS)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613" y="1180012"/>
            <a:ext cx="10956759" cy="4362372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25 players in a game who stand in a circle.  The players are numbered consecutively beginning with 1.  Player 1 stays in.  Player 2 is knocked out.  Player 3 stays in.  Player 4 is knocked out.  This process continues, knocking every other player out, until only one player remains.  Find the sum of all values of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which the Player 13 will be the last player remaining.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6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36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5359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139989" cy="1325563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Question 2    (NO CALCULATORS)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5" y="1665205"/>
            <a:ext cx="10956759" cy="394953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smallest integer such that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greater than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+ 2, if 0.6 &lt;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1. 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sides of a right triangle have integer length.  If 10 is the length of the shortest side, let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smallest possible length of the longest side. 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(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+ 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32651" y="5828172"/>
            <a:ext cx="9643895" cy="572628"/>
          </a:xfrm>
          <a:prstGeom prst="rect">
            <a:avLst/>
          </a:prstGeom>
          <a:gradFill rotWithShape="1">
            <a:gsLst>
              <a:gs pos="62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40000"/>
                  <a:lumOff val="60000"/>
                </a:schemeClr>
              </a:gs>
              <a:gs pos="66000">
                <a:schemeClr val="accent4">
                  <a:lumMod val="60000"/>
                  <a:lumOff val="40000"/>
                </a:schemeClr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10306_136983627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57678" y="58281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5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8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56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93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 (Answer)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31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48191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707</Words>
  <Application>Microsoft Office PowerPoint</Application>
  <PresentationFormat>Widescreen</PresentationFormat>
  <Paragraphs>88</Paragraphs>
  <Slides>34</Slides>
  <Notes>0</Notes>
  <HiddenSlides>0</HiddenSlides>
  <MMClips>11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Euclid Symbol</vt:lpstr>
      <vt:lpstr>Times New Roman</vt:lpstr>
      <vt:lpstr>Office Theme</vt:lpstr>
      <vt:lpstr>MathType 6.0 Equation</vt:lpstr>
      <vt:lpstr>John O’Bryan  Mathematics Contest </vt:lpstr>
      <vt:lpstr>Basic Rules</vt:lpstr>
      <vt:lpstr>PowerPoint Presentation</vt:lpstr>
      <vt:lpstr>Question 1    (NO CALCULATORS)</vt:lpstr>
      <vt:lpstr>PowerPoint Presentation</vt:lpstr>
      <vt:lpstr>Question 1 (Answer)</vt:lpstr>
      <vt:lpstr>Question 2    (NO CALCULATORS)</vt:lpstr>
      <vt:lpstr>PowerPoint Presentation</vt:lpstr>
      <vt:lpstr>Question 2 (Answer)</vt:lpstr>
      <vt:lpstr>Question 3    (NO CALCULATORS)</vt:lpstr>
      <vt:lpstr>PowerPoint Presentation</vt:lpstr>
      <vt:lpstr>Question 3 (Answer)</vt:lpstr>
      <vt:lpstr>Question 4    (NO CALCULATORS)</vt:lpstr>
      <vt:lpstr>PowerPoint Presentation</vt:lpstr>
      <vt:lpstr>Question 4 (Answer)</vt:lpstr>
      <vt:lpstr>Question 5    (CALCULATORS ALLOWED)</vt:lpstr>
      <vt:lpstr>PowerPoint Presentation</vt:lpstr>
      <vt:lpstr>Question 5 (Answer)</vt:lpstr>
      <vt:lpstr>Question 6    (CALCULATORS ALLOWED)</vt:lpstr>
      <vt:lpstr>PowerPoint Presentation</vt:lpstr>
      <vt:lpstr>Question 6 (Answer)</vt:lpstr>
      <vt:lpstr>Question 7    (CALCULATORS ALLOWED)</vt:lpstr>
      <vt:lpstr>PowerPoint Presentation</vt:lpstr>
      <vt:lpstr>Question 7 (Answer)</vt:lpstr>
      <vt:lpstr>PowerPoint Presentation</vt:lpstr>
      <vt:lpstr>Question 8    (CALCULATORS ALLOWED)</vt:lpstr>
      <vt:lpstr>PowerPoint Presentation</vt:lpstr>
      <vt:lpstr>Question 8 (Answer)</vt:lpstr>
      <vt:lpstr>Tiebreaker 1 (CALCULATORS ALLOWED)</vt:lpstr>
      <vt:lpstr>PowerPoint Presentation</vt:lpstr>
      <vt:lpstr>Question T1 (Answer)</vt:lpstr>
      <vt:lpstr>Tiebreaker 2 (CALCULATORS ALLOWED)</vt:lpstr>
      <vt:lpstr>PowerPoint Presentation</vt:lpstr>
      <vt:lpstr>Question T2 (Answer)</vt:lpstr>
    </vt:vector>
  </TitlesOfParts>
  <Company>NKU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O’Bryan Mathematics Contest Two-Person Speed Competition</dc:title>
  <dc:creator>Joseph Nolan</dc:creator>
  <cp:lastModifiedBy>Joseph Nolan</cp:lastModifiedBy>
  <cp:revision>18</cp:revision>
  <cp:lastPrinted>2016-11-16T15:29:43Z</cp:lastPrinted>
  <dcterms:created xsi:type="dcterms:W3CDTF">2015-11-12T22:01:53Z</dcterms:created>
  <dcterms:modified xsi:type="dcterms:W3CDTF">2016-11-16T17:53:02Z</dcterms:modified>
</cp:coreProperties>
</file>