
<file path=[Content_Types].xml><?xml version="1.0" encoding="utf-8"?>
<Types xmlns="http://schemas.openxmlformats.org/package/2006/content-types">
  <Default Extension="mp3" ContentType="audio/mpeg"/>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7" r:id="rId11"/>
    <p:sldId id="268" r:id="rId12"/>
    <p:sldId id="269" r:id="rId13"/>
    <p:sldId id="271" r:id="rId14"/>
    <p:sldId id="272" r:id="rId15"/>
    <p:sldId id="273" r:id="rId16"/>
    <p:sldId id="275" r:id="rId17"/>
    <p:sldId id="276" r:id="rId18"/>
    <p:sldId id="277" r:id="rId19"/>
    <p:sldId id="278" r:id="rId20"/>
    <p:sldId id="279" r:id="rId21"/>
    <p:sldId id="280" r:id="rId22"/>
    <p:sldId id="281" r:id="rId23"/>
    <p:sldId id="282" r:id="rId24"/>
    <p:sldId id="283" r:id="rId25"/>
    <p:sldId id="293" r:id="rId26"/>
    <p:sldId id="284" r:id="rId27"/>
    <p:sldId id="285" r:id="rId28"/>
    <p:sldId id="286" r:id="rId29"/>
    <p:sldId id="287" r:id="rId30"/>
    <p:sldId id="288" r:id="rId31"/>
    <p:sldId id="289" r:id="rId32"/>
    <p:sldId id="290" r:id="rId33"/>
    <p:sldId id="291" r:id="rId34"/>
    <p:sldId id="292" r:id="rId35"/>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92" autoAdjust="0"/>
    <p:restoredTop sz="94660"/>
  </p:normalViewPr>
  <p:slideViewPr>
    <p:cSldViewPr snapToGrid="0">
      <p:cViewPr varScale="1">
        <p:scale>
          <a:sx n="67" d="100"/>
          <a:sy n="67" d="100"/>
        </p:scale>
        <p:origin x="235" y="6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A521C5-518E-4FB0-9737-7E1BA534A270}"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3414231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521C5-518E-4FB0-9737-7E1BA534A270}"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3299030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521C5-518E-4FB0-9737-7E1BA534A270}"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76801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521C5-518E-4FB0-9737-7E1BA534A270}"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331015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A521C5-518E-4FB0-9737-7E1BA534A270}"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3875957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A521C5-518E-4FB0-9737-7E1BA534A270}"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777206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A521C5-518E-4FB0-9737-7E1BA534A270}" type="datetimeFigureOut">
              <a:rPr lang="en-US" smtClean="0"/>
              <a:t>11/16/2017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2911956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A521C5-518E-4FB0-9737-7E1BA534A270}" type="datetimeFigureOut">
              <a:rPr lang="en-US" smtClean="0"/>
              <a:t>11/16/2017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290954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521C5-518E-4FB0-9737-7E1BA534A270}" type="datetimeFigureOut">
              <a:rPr lang="en-US" smtClean="0"/>
              <a:t>11/16/2017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607873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521C5-518E-4FB0-9737-7E1BA534A270}"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51722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521C5-518E-4FB0-9737-7E1BA534A270}"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3365376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521C5-518E-4FB0-9737-7E1BA534A270}" type="datetimeFigureOut">
              <a:rPr lang="en-US" smtClean="0"/>
              <a:t>11/16/2017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BB061-AC89-4FDE-A3A1-664D8744B42B}" type="slidenum">
              <a:rPr lang="en-US" smtClean="0"/>
              <a:t>‹#›</a:t>
            </a:fld>
            <a:endParaRPr lang="en-US"/>
          </a:p>
        </p:txBody>
      </p:sp>
    </p:spTree>
    <p:extLst>
      <p:ext uri="{BB962C8B-B14F-4D97-AF65-F5344CB8AC3E}">
        <p14:creationId xmlns:p14="http://schemas.microsoft.com/office/powerpoint/2010/main" val="1035174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audio" Target="../media/media1.mp3"/><Relationship Id="rId7" Type="http://schemas.openxmlformats.org/officeDocument/2006/relationships/image" Target="../media/image2.wmf"/><Relationship Id="rId2" Type="http://schemas.microsoft.com/office/2007/relationships/media" Target="../media/media1.mp3"/><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png"/><Relationship Id="rId4" Type="http://schemas.openxmlformats.org/officeDocument/2006/relationships/slideLayout" Target="../slideLayouts/slideLayout2.xml"/><Relationship Id="rId9" Type="http://schemas.openxmlformats.org/officeDocument/2006/relationships/image" Target="../media/image3.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audio" Target="../media/media1.mp3"/><Relationship Id="rId7" Type="http://schemas.openxmlformats.org/officeDocument/2006/relationships/image" Target="../media/image4.wmf"/><Relationship Id="rId2" Type="http://schemas.microsoft.com/office/2007/relationships/media" Target="../media/media1.mp3"/><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1.png"/><Relationship Id="rId10" Type="http://schemas.openxmlformats.org/officeDocument/2006/relationships/oleObject" Target="../embeddings/oleObject5.bin"/><Relationship Id="rId4" Type="http://schemas.openxmlformats.org/officeDocument/2006/relationships/slideLayout" Target="../slideLayouts/slideLayout2.xml"/><Relationship Id="rId9" Type="http://schemas.openxmlformats.org/officeDocument/2006/relationships/image" Target="../media/image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media1.mp3"/><Relationship Id="rId7" Type="http://schemas.openxmlformats.org/officeDocument/2006/relationships/image" Target="../media/image6.wmf"/><Relationship Id="rId2" Type="http://schemas.microsoft.com/office/2007/relationships/media" Target="../media/media1.mp3"/><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1.png"/><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mtClean="0"/>
              <a:t>25th Annual</a:t>
            </a:r>
            <a:br>
              <a:rPr lang="en-US" smtClean="0"/>
            </a:br>
            <a:r>
              <a:rPr lang="en-US" smtClean="0"/>
              <a:t>John O’Bryan </a:t>
            </a:r>
            <a:br>
              <a:rPr lang="en-US" smtClean="0"/>
            </a:br>
            <a:r>
              <a:rPr lang="en-US" smtClean="0"/>
              <a:t>Mathematics Contest</a:t>
            </a:r>
            <a:br>
              <a:rPr lang="en-US" smtClean="0"/>
            </a:br>
            <a:endParaRPr lang="en-US" dirty="0"/>
          </a:p>
        </p:txBody>
      </p:sp>
      <p:sp>
        <p:nvSpPr>
          <p:cNvPr id="4" name="Subtitle 3"/>
          <p:cNvSpPr>
            <a:spLocks noGrp="1"/>
          </p:cNvSpPr>
          <p:nvPr>
            <p:ph type="subTitle" idx="1"/>
          </p:nvPr>
        </p:nvSpPr>
        <p:spPr/>
        <p:txBody>
          <a:bodyPr/>
          <a:lstStyle/>
          <a:p>
            <a:r>
              <a:rPr lang="en-US" smtClean="0"/>
              <a:t>Two-Person Speed Competition</a:t>
            </a:r>
            <a:endParaRPr lang="en-US" dirty="0"/>
          </a:p>
        </p:txBody>
      </p:sp>
    </p:spTree>
    <p:extLst>
      <p:ext uri="{BB962C8B-B14F-4D97-AF65-F5344CB8AC3E}">
        <p14:creationId xmlns:p14="http://schemas.microsoft.com/office/powerpoint/2010/main" val="124507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a:bodyPr>
          <a:lstStyle/>
          <a:p>
            <a:r>
              <a:rPr lang="en-US" sz="5400" b="1" dirty="0" smtClean="0"/>
              <a:t>Question </a:t>
            </a:r>
            <a:r>
              <a:rPr lang="en-US" sz="5400" b="1" dirty="0"/>
              <a:t>3</a:t>
            </a:r>
            <a:r>
              <a:rPr lang="en-US" sz="5400" b="1" dirty="0" smtClean="0"/>
              <a:t>    (NO CALCULATORS)</a:t>
            </a:r>
            <a:endParaRPr lang="en-US" sz="5400" b="1" dirty="0"/>
          </a:p>
        </p:txBody>
      </p:sp>
      <p:sp>
        <p:nvSpPr>
          <p:cNvPr id="3" name="Content Placeholder 2"/>
          <p:cNvSpPr>
            <a:spLocks noGrp="1"/>
          </p:cNvSpPr>
          <p:nvPr>
            <p:ph idx="1"/>
          </p:nvPr>
        </p:nvSpPr>
        <p:spPr>
          <a:xfrm>
            <a:off x="657725" y="1665204"/>
            <a:ext cx="10956759" cy="4162967"/>
          </a:xfrm>
        </p:spPr>
        <p:txBody>
          <a:bodyPr>
            <a:normAutofit lnSpcReduction="10000"/>
          </a:bodyPr>
          <a:lstStyle/>
          <a:p>
            <a:pPr marL="0" indent="0">
              <a:lnSpc>
                <a:spcPct val="100000"/>
              </a:lnSpc>
              <a:spcBef>
                <a:spcPts val="1800"/>
              </a:spcBef>
              <a:buNone/>
            </a:pPr>
            <a:r>
              <a:rPr lang="en-US" sz="4200" dirty="0" smtClean="0">
                <a:cs typeface="Times New Roman" panose="02020603050405020304" pitchFamily="18" charset="0"/>
              </a:rPr>
              <a:t>Two </a:t>
            </a:r>
            <a:r>
              <a:rPr lang="en-US" sz="4200" dirty="0">
                <a:cs typeface="Times New Roman" panose="02020603050405020304" pitchFamily="18" charset="0"/>
              </a:rPr>
              <a:t>students make a New Year’s resolution to get more exercise.  One student decides to go to a health club aerobics class every other day, and the other decides to go every third day.  They go together on January 2.  How many other days in January (31 day month) will they be in aerobics class together?</a:t>
            </a:r>
            <a:endParaRPr lang="en-US" sz="4400" dirty="0">
              <a:cs typeface="Times New Roman" panose="02020603050405020304" pitchFamily="18" charset="0"/>
            </a:endParaRP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298926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80000"/>
                                        <p:tgtEl>
                                          <p:spTgt spid="4"/>
                                        </p:tgtEl>
                                      </p:cBhvr>
                                    </p:animEffect>
                                  </p:childTnLst>
                                </p:cTn>
                              </p:par>
                            </p:childTnLst>
                          </p:cTn>
                        </p:par>
                        <p:par>
                          <p:cTn id="8" fill="hold">
                            <p:stCondLst>
                              <p:cond delay="180000"/>
                            </p:stCondLst>
                            <p:childTnLst>
                              <p:par>
                                <p:cTn id="9" presetID="1" presetClass="mediacall" presetSubtype="0" fill="hold" nodeType="afterEffect">
                                  <p:stCondLst>
                                    <p:cond delay="0"/>
                                  </p:stCondLst>
                                  <p:childTnLst>
                                    <p:cmd type="call" cmd="playFrom(0.0)">
                                      <p:cBhvr>
                                        <p:cTn id="10"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655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4</a:t>
            </a:r>
            <a:endParaRPr lang="en-US" sz="7200" dirty="0"/>
          </a:p>
        </p:txBody>
      </p:sp>
    </p:spTree>
    <p:extLst>
      <p:ext uri="{BB962C8B-B14F-4D97-AF65-F5344CB8AC3E}">
        <p14:creationId xmlns:p14="http://schemas.microsoft.com/office/powerpoint/2010/main" val="2622851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a:bodyPr>
          <a:lstStyle/>
          <a:p>
            <a:r>
              <a:rPr lang="en-US" sz="5400" b="1" dirty="0" smtClean="0"/>
              <a:t>Question 4    (NO CALCULATORS)</a:t>
            </a:r>
            <a:endParaRPr lang="en-US" sz="5400" b="1" dirty="0"/>
          </a:p>
        </p:txBody>
      </p:sp>
      <p:sp>
        <p:nvSpPr>
          <p:cNvPr id="3" name="Content Placeholder 2"/>
          <p:cNvSpPr>
            <a:spLocks noGrp="1"/>
          </p:cNvSpPr>
          <p:nvPr>
            <p:ph idx="1"/>
          </p:nvPr>
        </p:nvSpPr>
        <p:spPr>
          <a:xfrm>
            <a:off x="725508" y="1432280"/>
            <a:ext cx="10956759" cy="4289174"/>
          </a:xfrm>
        </p:spPr>
        <p:txBody>
          <a:bodyPr>
            <a:normAutofit/>
          </a:bodyPr>
          <a:lstStyle/>
          <a:p>
            <a:pPr marL="0" indent="0">
              <a:buNone/>
            </a:pPr>
            <a:r>
              <a:rPr lang="en-US" sz="4400" dirty="0" smtClean="0">
                <a:latin typeface="Times New Roman" panose="02020603050405020304" pitchFamily="18" charset="0"/>
                <a:cs typeface="Times New Roman" panose="02020603050405020304" pitchFamily="18" charset="0"/>
              </a:rPr>
              <a:t>Let                                                 </a:t>
            </a:r>
          </a:p>
          <a:p>
            <a:pPr marL="0" indent="0">
              <a:buNone/>
            </a:pPr>
            <a:endParaRPr lang="en-US" sz="4400" dirty="0">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Let  </a:t>
            </a:r>
          </a:p>
          <a:p>
            <a:pPr marL="0" indent="0">
              <a:buNone/>
            </a:pPr>
            <a:r>
              <a:rPr lang="en-US" sz="4400" dirty="0" smtClean="0">
                <a:latin typeface="Times New Roman" panose="02020603050405020304" pitchFamily="18" charset="0"/>
                <a:cs typeface="Times New Roman" panose="02020603050405020304" pitchFamily="18" charset="0"/>
              </a:rPr>
              <a:t>    </a:t>
            </a:r>
            <a:endParaRPr lang="en-US" sz="4400" dirty="0">
              <a:latin typeface="Times New Roman" panose="02020603050405020304" pitchFamily="18" charset="0"/>
              <a:cs typeface="Times New Roman" panose="02020603050405020304" pitchFamily="18" charset="0"/>
            </a:endParaRPr>
          </a:p>
          <a:p>
            <a:pPr marL="0" indent="0">
              <a:buNone/>
            </a:pPr>
            <a:r>
              <a:rPr lang="en-US" sz="3600" dirty="0" smtClean="0">
                <a:latin typeface="Times New Roman" panose="02020603050405020304" pitchFamily="18" charset="0"/>
                <a:cs typeface="Times New Roman" panose="02020603050405020304" pitchFamily="18" charset="0"/>
              </a:rPr>
              <a:t>Find </a:t>
            </a:r>
            <a:r>
              <a:rPr lang="en-US" sz="3600" dirty="0">
                <a:latin typeface="Times New Roman" panose="02020603050405020304" pitchFamily="18" charset="0"/>
                <a:cs typeface="Times New Roman" panose="02020603050405020304" pitchFamily="18" charset="0"/>
              </a:rPr>
              <a:t>the value of (</a:t>
            </a:r>
            <a:r>
              <a:rPr lang="en-US" sz="3600" i="1" dirty="0">
                <a:latin typeface="Times New Roman" panose="02020603050405020304" pitchFamily="18" charset="0"/>
                <a:cs typeface="Times New Roman" panose="02020603050405020304" pitchFamily="18" charset="0"/>
              </a:rPr>
              <a:t>k + w</a:t>
            </a:r>
            <a:r>
              <a:rPr lang="en-US" sz="3600" dirty="0" smtClean="0">
                <a:latin typeface="Times New Roman" panose="02020603050405020304" pitchFamily="18" charset="0"/>
                <a:cs typeface="Times New Roman" panose="02020603050405020304" pitchFamily="18" charset="0"/>
              </a:rPr>
              <a:t>).  Express your answer as a common or improper fraction reduced to lowest terms.</a:t>
            </a:r>
            <a:endParaRPr lang="en-US" sz="3600" dirty="0">
              <a:latin typeface="Times New Roman" panose="02020603050405020304" pitchFamily="18" charset="0"/>
              <a:cs typeface="Times New Roman" panose="02020603050405020304" pitchFamily="18" charset="0"/>
            </a:endParaRP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11157678" y="5828172"/>
            <a:ext cx="609600" cy="609600"/>
          </a:xfrm>
          <a:prstGeom prst="rect">
            <a:avLst/>
          </a:prstGeom>
        </p:spPr>
      </p:pic>
      <p:sp>
        <p:nvSpPr>
          <p:cNvPr id="14" name="Rectangle 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2560293045"/>
              </p:ext>
            </p:extLst>
          </p:nvPr>
        </p:nvGraphicFramePr>
        <p:xfrm>
          <a:off x="1721953" y="1111368"/>
          <a:ext cx="6618288" cy="1371600"/>
        </p:xfrm>
        <a:graphic>
          <a:graphicData uri="http://schemas.openxmlformats.org/presentationml/2006/ole">
            <mc:AlternateContent xmlns:mc="http://schemas.openxmlformats.org/markup-compatibility/2006">
              <mc:Choice xmlns:v="urn:schemas-microsoft-com:vml" Requires="v">
                <p:oleObj spid="_x0000_s1058" name="Equation" r:id="rId6" imgW="1904760" imgH="393480" progId="Equation.DSMT4">
                  <p:embed/>
                </p:oleObj>
              </mc:Choice>
              <mc:Fallback>
                <p:oleObj name="Equation" r:id="rId6" imgW="1904760" imgH="393480" progId="Equation.DSMT4">
                  <p:embed/>
                  <p:pic>
                    <p:nvPicPr>
                      <p:cNvPr id="0" name="Object 8"/>
                      <p:cNvPicPr>
                        <a:picLocks noChangeAspect="1" noChangeArrowheads="1"/>
                      </p:cNvPicPr>
                      <p:nvPr/>
                    </p:nvPicPr>
                    <p:blipFill>
                      <a:blip r:embed="rId7"/>
                      <a:srcRect/>
                      <a:stretch>
                        <a:fillRect/>
                      </a:stretch>
                    </p:blipFill>
                    <p:spPr bwMode="auto">
                      <a:xfrm>
                        <a:off x="1721953" y="1111368"/>
                        <a:ext cx="6618288" cy="1371600"/>
                      </a:xfrm>
                      <a:prstGeom prst="rect">
                        <a:avLst/>
                      </a:prstGeom>
                      <a:noFill/>
                    </p:spPr>
                  </p:pic>
                </p:oleObj>
              </mc:Fallback>
            </mc:AlternateContent>
          </a:graphicData>
        </a:graphic>
      </p:graphicFrame>
      <p:sp>
        <p:nvSpPr>
          <p:cNvPr id="16" name="Rectangle 1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7" name="Object 16"/>
          <p:cNvGraphicFramePr>
            <a:graphicFrameLocks noChangeAspect="1"/>
          </p:cNvGraphicFramePr>
          <p:nvPr>
            <p:extLst>
              <p:ext uri="{D42A27DB-BD31-4B8C-83A1-F6EECF244321}">
                <p14:modId xmlns:p14="http://schemas.microsoft.com/office/powerpoint/2010/main" val="27612558"/>
              </p:ext>
            </p:extLst>
          </p:nvPr>
        </p:nvGraphicFramePr>
        <p:xfrm>
          <a:off x="1721953" y="2543647"/>
          <a:ext cx="5661025" cy="1371600"/>
        </p:xfrm>
        <a:graphic>
          <a:graphicData uri="http://schemas.openxmlformats.org/presentationml/2006/ole">
            <mc:AlternateContent xmlns:mc="http://schemas.openxmlformats.org/markup-compatibility/2006">
              <mc:Choice xmlns:v="urn:schemas-microsoft-com:vml" Requires="v">
                <p:oleObj spid="_x0000_s1059" name="Equation" r:id="rId8" imgW="1638000" imgH="393480" progId="Equation.DSMT4">
                  <p:embed/>
                </p:oleObj>
              </mc:Choice>
              <mc:Fallback>
                <p:oleObj name="Equation" r:id="rId8" imgW="1638000" imgH="393480" progId="Equation.DSMT4">
                  <p:embed/>
                  <p:pic>
                    <p:nvPicPr>
                      <p:cNvPr id="0" name="Object 10"/>
                      <p:cNvPicPr>
                        <a:picLocks noChangeAspect="1" noChangeArrowheads="1"/>
                      </p:cNvPicPr>
                      <p:nvPr/>
                    </p:nvPicPr>
                    <p:blipFill>
                      <a:blip r:embed="rId9"/>
                      <a:srcRect/>
                      <a:stretch>
                        <a:fillRect/>
                      </a:stretch>
                    </p:blipFill>
                    <p:spPr bwMode="auto">
                      <a:xfrm>
                        <a:off x="1721953" y="2543647"/>
                        <a:ext cx="5661025" cy="1371600"/>
                      </a:xfrm>
                      <a:prstGeom prst="rect">
                        <a:avLst/>
                      </a:prstGeom>
                      <a:noFill/>
                    </p:spPr>
                  </p:pic>
                </p:oleObj>
              </mc:Fallback>
            </mc:AlternateContent>
          </a:graphicData>
        </a:graphic>
      </p:graphicFrame>
      <p:sp>
        <p:nvSpPr>
          <p:cNvPr id="18" name="Rectangle 1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01833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80000"/>
                                        <p:tgtEl>
                                          <p:spTgt spid="4"/>
                                        </p:tgtEl>
                                      </p:cBhvr>
                                    </p:animEffect>
                                  </p:childTnLst>
                                </p:cTn>
                              </p:par>
                            </p:childTnLst>
                          </p:cTn>
                        </p:par>
                        <p:par>
                          <p:cTn id="8" fill="hold">
                            <p:stCondLst>
                              <p:cond delay="180000"/>
                            </p:stCondLst>
                            <p:childTnLst>
                              <p:par>
                                <p:cTn id="9" presetID="1" presetClass="mediacall" presetSubtype="0" fill="hold" nodeType="afterEffect">
                                  <p:stCondLst>
                                    <p:cond delay="0"/>
                                  </p:stCondLst>
                                  <p:childTnLst>
                                    <p:cmd type="call" cmd="playFrom(0.0)">
                                      <p:cBhvr>
                                        <p:cTn id="10"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53737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31 / 6   </a:t>
            </a:r>
          </a:p>
          <a:p>
            <a:pPr marL="0" indent="0">
              <a:buNone/>
            </a:pPr>
            <a:endParaRPr lang="en-US" sz="7200" dirty="0"/>
          </a:p>
          <a:p>
            <a:pPr marL="0" indent="0">
              <a:buNone/>
            </a:pPr>
            <a:r>
              <a:rPr lang="en-US" sz="4300" dirty="0" smtClean="0"/>
              <a:t>You may use calculators beginning with the next question.</a:t>
            </a:r>
            <a:endParaRPr lang="en-US" sz="4300" dirty="0"/>
          </a:p>
        </p:txBody>
      </p:sp>
    </p:spTree>
    <p:extLst>
      <p:ext uri="{BB962C8B-B14F-4D97-AF65-F5344CB8AC3E}">
        <p14:creationId xmlns:p14="http://schemas.microsoft.com/office/powerpoint/2010/main" val="3698089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Question 5    </a:t>
            </a:r>
            <a:r>
              <a:rPr lang="en-US" b="1" dirty="0" smtClean="0"/>
              <a:t>(CALCULATORS ALLOWED)</a:t>
            </a:r>
            <a:endParaRPr lang="en-US" b="1" dirty="0"/>
          </a:p>
        </p:txBody>
      </p:sp>
      <p:sp>
        <p:nvSpPr>
          <p:cNvPr id="3" name="Content Placeholder 2"/>
          <p:cNvSpPr>
            <a:spLocks noGrp="1"/>
          </p:cNvSpPr>
          <p:nvPr>
            <p:ph idx="1"/>
          </p:nvPr>
        </p:nvSpPr>
        <p:spPr>
          <a:xfrm>
            <a:off x="657725" y="1192696"/>
            <a:ext cx="11109553" cy="4422041"/>
          </a:xfrm>
        </p:spPr>
        <p:txBody>
          <a:bodyPr>
            <a:normAutofit/>
          </a:bodyPr>
          <a:lstStyle/>
          <a:p>
            <a:pPr marL="0" lvl="0" indent="0">
              <a:lnSpc>
                <a:spcPct val="100000"/>
              </a:lnSpc>
              <a:buNone/>
            </a:pPr>
            <a:endParaRPr lang="en-US" sz="3900" dirty="0" smtClean="0">
              <a:latin typeface="Times New Roman" panose="02020603050405020304" pitchFamily="18" charset="0"/>
              <a:cs typeface="Times New Roman" panose="02020603050405020304" pitchFamily="18" charset="0"/>
            </a:endParaRPr>
          </a:p>
          <a:p>
            <a:pPr marL="0" lvl="0" indent="0">
              <a:lnSpc>
                <a:spcPct val="100000"/>
              </a:lnSpc>
              <a:buNone/>
            </a:pPr>
            <a:r>
              <a:rPr lang="en-US" sz="3900" dirty="0" smtClean="0">
                <a:cs typeface="Times New Roman" panose="02020603050405020304" pitchFamily="18" charset="0"/>
              </a:rPr>
              <a:t>Find </a:t>
            </a:r>
            <a:r>
              <a:rPr lang="en-US" sz="3900" dirty="0">
                <a:cs typeface="Times New Roman" panose="02020603050405020304" pitchFamily="18" charset="0"/>
              </a:rPr>
              <a:t>the absolute difference between the numerical area and the numerical perimeter of a rectangle with once side of length 12 and a diagonal of length 20.</a:t>
            </a:r>
            <a:endParaRPr lang="en-US" dirty="0"/>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3221789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80000"/>
                                        <p:tgtEl>
                                          <p:spTgt spid="4"/>
                                        </p:tgtEl>
                                      </p:cBhvr>
                                    </p:animEffect>
                                  </p:childTnLst>
                                </p:cTn>
                              </p:par>
                            </p:childTnLst>
                          </p:cTn>
                        </p:par>
                        <p:par>
                          <p:cTn id="8" fill="hold">
                            <p:stCondLst>
                              <p:cond delay="180000"/>
                            </p:stCondLst>
                            <p:childTnLst>
                              <p:par>
                                <p:cTn id="9" presetID="1" presetClass="mediacall" presetSubtype="0" fill="hold" nodeType="afterEffect">
                                  <p:stCondLst>
                                    <p:cond delay="0"/>
                                  </p:stCondLst>
                                  <p:childTnLst>
                                    <p:cmd type="call" cmd="playFrom(0.0)">
                                      <p:cBhvr>
                                        <p:cTn id="10"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76895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136</a:t>
            </a:r>
            <a:endParaRPr lang="en-US" sz="7200" dirty="0"/>
          </a:p>
        </p:txBody>
      </p:sp>
    </p:spTree>
    <p:extLst>
      <p:ext uri="{BB962C8B-B14F-4D97-AF65-F5344CB8AC3E}">
        <p14:creationId xmlns:p14="http://schemas.microsoft.com/office/powerpoint/2010/main" val="1552457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Question 6    </a:t>
            </a:r>
            <a:r>
              <a:rPr lang="en-US" b="1" dirty="0" smtClean="0"/>
              <a:t>(CALCULATORS ALLOWED)</a:t>
            </a:r>
            <a:endParaRPr lang="en-US" b="1" dirty="0"/>
          </a:p>
        </p:txBody>
      </p:sp>
      <p:sp>
        <p:nvSpPr>
          <p:cNvPr id="3" name="Content Placeholder 2"/>
          <p:cNvSpPr>
            <a:spLocks noGrp="1"/>
          </p:cNvSpPr>
          <p:nvPr>
            <p:ph idx="1"/>
          </p:nvPr>
        </p:nvSpPr>
        <p:spPr>
          <a:xfrm>
            <a:off x="657725" y="1665205"/>
            <a:ext cx="10956759" cy="3949532"/>
          </a:xfrm>
        </p:spPr>
        <p:txBody>
          <a:bodyPr>
            <a:normAutofit/>
          </a:bodyPr>
          <a:lstStyle/>
          <a:p>
            <a:pPr marL="0" lvl="0" indent="0">
              <a:buNone/>
            </a:pPr>
            <a:r>
              <a:rPr lang="en-US" sz="4400" dirty="0" smtClean="0">
                <a:latin typeface="Times New Roman" panose="02020603050405020304" pitchFamily="18" charset="0"/>
                <a:cs typeface="Times New Roman" panose="02020603050405020304" pitchFamily="18" charset="0"/>
              </a:rPr>
              <a:t>In                                                                     .  If </a:t>
            </a:r>
            <a:r>
              <a:rPr lang="en-US" sz="4400" i="1" dirty="0" smtClean="0">
                <a:latin typeface="Times New Roman" panose="02020603050405020304" pitchFamily="18" charset="0"/>
                <a:cs typeface="Times New Roman" panose="02020603050405020304" pitchFamily="18" charset="0"/>
              </a:rPr>
              <a:t>k</a:t>
            </a:r>
            <a:r>
              <a:rPr lang="en-US" sz="4400" dirty="0" smtClean="0">
                <a:latin typeface="Times New Roman" panose="02020603050405020304" pitchFamily="18" charset="0"/>
                <a:cs typeface="Times New Roman" panose="02020603050405020304" pitchFamily="18" charset="0"/>
              </a:rPr>
              <a:t> represents the slope of the altitude in          from vertex </a:t>
            </a:r>
            <a:r>
              <a:rPr lang="en-US" sz="4400" i="1" dirty="0" smtClean="0">
                <a:latin typeface="Times New Roman" panose="02020603050405020304" pitchFamily="18" charset="0"/>
                <a:cs typeface="Times New Roman" panose="02020603050405020304" pitchFamily="18" charset="0"/>
              </a:rPr>
              <a:t>B</a:t>
            </a:r>
            <a:r>
              <a:rPr lang="en-US" sz="4400" dirty="0" smtClean="0">
                <a:latin typeface="Times New Roman" panose="02020603050405020304" pitchFamily="18" charset="0"/>
                <a:cs typeface="Times New Roman" panose="02020603050405020304" pitchFamily="18" charset="0"/>
              </a:rPr>
              <a:t> and </a:t>
            </a:r>
            <a:r>
              <a:rPr lang="en-US" sz="4400" i="1" dirty="0" smtClean="0">
                <a:latin typeface="Times New Roman" panose="02020603050405020304" pitchFamily="18" charset="0"/>
                <a:cs typeface="Times New Roman" panose="02020603050405020304" pitchFamily="18" charset="0"/>
              </a:rPr>
              <a:t>w</a:t>
            </a:r>
            <a:r>
              <a:rPr lang="en-US" sz="4400" dirty="0" smtClean="0">
                <a:latin typeface="Times New Roman" panose="02020603050405020304" pitchFamily="18" charset="0"/>
                <a:cs typeface="Times New Roman" panose="02020603050405020304" pitchFamily="18" charset="0"/>
              </a:rPr>
              <a:t> represents the slope of the median in          from vertex </a:t>
            </a:r>
            <a:r>
              <a:rPr lang="en-US" sz="4400" i="1" dirty="0" smtClean="0">
                <a:latin typeface="Times New Roman" panose="02020603050405020304" pitchFamily="18" charset="0"/>
                <a:cs typeface="Times New Roman" panose="02020603050405020304" pitchFamily="18" charset="0"/>
              </a:rPr>
              <a:t>B</a:t>
            </a:r>
            <a:r>
              <a:rPr lang="en-US" sz="4400" dirty="0" smtClean="0">
                <a:latin typeface="Times New Roman" panose="02020603050405020304" pitchFamily="18" charset="0"/>
                <a:cs typeface="Times New Roman" panose="02020603050405020304" pitchFamily="18" charset="0"/>
              </a:rPr>
              <a:t>, find the product (</a:t>
            </a:r>
            <a:r>
              <a:rPr lang="en-US" sz="4400" i="1" dirty="0" smtClean="0">
                <a:latin typeface="Times New Roman" panose="02020603050405020304" pitchFamily="18" charset="0"/>
                <a:cs typeface="Times New Roman" panose="02020603050405020304" pitchFamily="18" charset="0"/>
              </a:rPr>
              <a:t>kw</a:t>
            </a:r>
            <a:r>
              <a:rPr lang="en-US" sz="4400" dirty="0" smtClean="0">
                <a:latin typeface="Times New Roman" panose="02020603050405020304" pitchFamily="18" charset="0"/>
                <a:cs typeface="Times New Roman" panose="02020603050405020304" pitchFamily="18" charset="0"/>
              </a:rPr>
              <a:t>).  Express your answer as a common or improper fraction reduced to lowest terms.</a:t>
            </a:r>
            <a:endParaRPr lang="en-US" sz="4400"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11157678" y="5828172"/>
            <a:ext cx="609600" cy="609600"/>
          </a:xfrm>
          <a:prstGeom prst="rect">
            <a:avLst/>
          </a:prstGeom>
        </p:spPr>
      </p:pic>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746860165"/>
              </p:ext>
            </p:extLst>
          </p:nvPr>
        </p:nvGraphicFramePr>
        <p:xfrm>
          <a:off x="1232651" y="1616454"/>
          <a:ext cx="9636954" cy="833097"/>
        </p:xfrm>
        <a:graphic>
          <a:graphicData uri="http://schemas.openxmlformats.org/presentationml/2006/ole">
            <mc:AlternateContent xmlns:mc="http://schemas.openxmlformats.org/markup-compatibility/2006">
              <mc:Choice xmlns:v="urn:schemas-microsoft-com:vml" Requires="v">
                <p:oleObj spid="_x0000_s2064" name="Equation" r:id="rId6" imgW="2895480" imgH="253800" progId="Equation.DSMT4">
                  <p:embed/>
                </p:oleObj>
              </mc:Choice>
              <mc:Fallback>
                <p:oleObj name="Equation" r:id="rId6" imgW="2895480" imgH="253800" progId="Equation.DSMT4">
                  <p:embed/>
                  <p:pic>
                    <p:nvPicPr>
                      <p:cNvPr id="0" name="Object 1"/>
                      <p:cNvPicPr>
                        <a:picLocks noChangeAspect="1" noChangeArrowheads="1"/>
                      </p:cNvPicPr>
                      <p:nvPr/>
                    </p:nvPicPr>
                    <p:blipFill>
                      <a:blip r:embed="rId7"/>
                      <a:srcRect/>
                      <a:stretch>
                        <a:fillRect/>
                      </a:stretch>
                    </p:blipFill>
                    <p:spPr bwMode="auto">
                      <a:xfrm>
                        <a:off x="1232651" y="1616454"/>
                        <a:ext cx="9636954" cy="833097"/>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242629213"/>
              </p:ext>
            </p:extLst>
          </p:nvPr>
        </p:nvGraphicFramePr>
        <p:xfrm>
          <a:off x="9916481" y="2361443"/>
          <a:ext cx="1325563" cy="522287"/>
        </p:xfrm>
        <a:graphic>
          <a:graphicData uri="http://schemas.openxmlformats.org/presentationml/2006/ole">
            <mc:AlternateContent xmlns:mc="http://schemas.openxmlformats.org/markup-compatibility/2006">
              <mc:Choice xmlns:v="urn:schemas-microsoft-com:vml" Requires="v">
                <p:oleObj spid="_x0000_s2065" name="Equation" r:id="rId8" imgW="444240" imgH="177480" progId="Equation.DSMT4">
                  <p:embed/>
                </p:oleObj>
              </mc:Choice>
              <mc:Fallback>
                <p:oleObj name="Equation" r:id="rId8" imgW="444240" imgH="177480" progId="Equation.DSMT4">
                  <p:embed/>
                  <p:pic>
                    <p:nvPicPr>
                      <p:cNvPr id="0" name=""/>
                      <p:cNvPicPr>
                        <a:picLocks noChangeAspect="1" noChangeArrowheads="1"/>
                      </p:cNvPicPr>
                      <p:nvPr/>
                    </p:nvPicPr>
                    <p:blipFill>
                      <a:blip r:embed="rId9"/>
                      <a:srcRect/>
                      <a:stretch>
                        <a:fillRect/>
                      </a:stretch>
                    </p:blipFill>
                    <p:spPr bwMode="auto">
                      <a:xfrm>
                        <a:off x="9916481" y="2361443"/>
                        <a:ext cx="1325563" cy="522287"/>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991680600"/>
              </p:ext>
            </p:extLst>
          </p:nvPr>
        </p:nvGraphicFramePr>
        <p:xfrm>
          <a:off x="2993442" y="3575024"/>
          <a:ext cx="1325563" cy="522287"/>
        </p:xfrm>
        <a:graphic>
          <a:graphicData uri="http://schemas.openxmlformats.org/presentationml/2006/ole">
            <mc:AlternateContent xmlns:mc="http://schemas.openxmlformats.org/markup-compatibility/2006">
              <mc:Choice xmlns:v="urn:schemas-microsoft-com:vml" Requires="v">
                <p:oleObj spid="_x0000_s2066" name="Equation" r:id="rId10" imgW="444240" imgH="177480" progId="Equation.DSMT4">
                  <p:embed/>
                </p:oleObj>
              </mc:Choice>
              <mc:Fallback>
                <p:oleObj name="Equation" r:id="rId10" imgW="444240" imgH="177480" progId="Equation.DSMT4">
                  <p:embed/>
                  <p:pic>
                    <p:nvPicPr>
                      <p:cNvPr id="0" name=""/>
                      <p:cNvPicPr>
                        <a:picLocks noChangeAspect="1" noChangeArrowheads="1"/>
                      </p:cNvPicPr>
                      <p:nvPr/>
                    </p:nvPicPr>
                    <p:blipFill>
                      <a:blip r:embed="rId9"/>
                      <a:srcRect/>
                      <a:stretch>
                        <a:fillRect/>
                      </a:stretch>
                    </p:blipFill>
                    <p:spPr bwMode="auto">
                      <a:xfrm>
                        <a:off x="2993442" y="3575024"/>
                        <a:ext cx="1325563" cy="522287"/>
                      </a:xfrm>
                      <a:prstGeom prst="rect">
                        <a:avLst/>
                      </a:prstGeom>
                      <a:noFill/>
                    </p:spPr>
                  </p:pic>
                </p:oleObj>
              </mc:Fallback>
            </mc:AlternateContent>
          </a:graphicData>
        </a:graphic>
      </p:graphicFrame>
    </p:spTree>
    <p:extLst>
      <p:ext uri="{BB962C8B-B14F-4D97-AF65-F5344CB8AC3E}">
        <p14:creationId xmlns:p14="http://schemas.microsoft.com/office/powerpoint/2010/main" val="214581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80000"/>
                                        <p:tgtEl>
                                          <p:spTgt spid="4"/>
                                        </p:tgtEl>
                                      </p:cBhvr>
                                    </p:animEffect>
                                  </p:childTnLst>
                                </p:cTn>
                              </p:par>
                            </p:childTnLst>
                          </p:cTn>
                        </p:par>
                        <p:par>
                          <p:cTn id="8" fill="hold">
                            <p:stCondLst>
                              <p:cond delay="180000"/>
                            </p:stCondLst>
                            <p:childTnLst>
                              <p:par>
                                <p:cTn id="9" presetID="1" presetClass="mediacall" presetSubtype="0" fill="hold" nodeType="afterEffect">
                                  <p:stCondLst>
                                    <p:cond delay="0"/>
                                  </p:stCondLst>
                                  <p:childTnLst>
                                    <p:cmd type="call" cmd="playFrom(0.0)">
                                      <p:cBhvr>
                                        <p:cTn id="10"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Rules</a:t>
            </a:r>
            <a:endParaRPr lang="en-US" dirty="0"/>
          </a:p>
        </p:txBody>
      </p:sp>
      <p:sp>
        <p:nvSpPr>
          <p:cNvPr id="3" name="Content Placeholder 2"/>
          <p:cNvSpPr>
            <a:spLocks noGrp="1"/>
          </p:cNvSpPr>
          <p:nvPr>
            <p:ph idx="1"/>
          </p:nvPr>
        </p:nvSpPr>
        <p:spPr>
          <a:xfrm>
            <a:off x="838200" y="1825625"/>
            <a:ext cx="10515600" cy="4846638"/>
          </a:xfrm>
        </p:spPr>
        <p:txBody>
          <a:bodyPr>
            <a:normAutofit fontScale="77500" lnSpcReduction="20000"/>
          </a:bodyPr>
          <a:lstStyle/>
          <a:p>
            <a:pPr marL="571500" indent="-342900">
              <a:lnSpc>
                <a:spcPct val="120000"/>
              </a:lnSpc>
            </a:pPr>
            <a:r>
              <a:rPr lang="en-US" sz="3600" dirty="0" smtClean="0"/>
              <a:t>Eight Questions; Three Minutes Each</a:t>
            </a:r>
          </a:p>
          <a:p>
            <a:pPr marL="571500" indent="-342900">
              <a:lnSpc>
                <a:spcPct val="120000"/>
              </a:lnSpc>
            </a:pPr>
            <a:r>
              <a:rPr lang="en-US" sz="3600" b="1" u="sng" dirty="0" smtClean="0"/>
              <a:t>NO CALCULATORS</a:t>
            </a:r>
            <a:r>
              <a:rPr lang="en-US" sz="3600" dirty="0" smtClean="0"/>
              <a:t> on the First Four Questions!</a:t>
            </a:r>
          </a:p>
          <a:p>
            <a:pPr marL="571500" indent="-342900">
              <a:lnSpc>
                <a:spcPct val="120000"/>
              </a:lnSpc>
            </a:pPr>
            <a:r>
              <a:rPr lang="en-US" sz="3600" dirty="0" smtClean="0"/>
              <a:t>One Answer Submission Allowed Per Question; To Submit, Fold Answer Sheet and Hold Above Your Head for the Proctor; Answer must be submitted within 5 seconds of timer in order to count.</a:t>
            </a:r>
          </a:p>
          <a:p>
            <a:pPr marL="571500" indent="-342900">
              <a:lnSpc>
                <a:spcPct val="120000"/>
              </a:lnSpc>
            </a:pPr>
            <a:r>
              <a:rPr lang="en-US" sz="3600" dirty="0" smtClean="0"/>
              <a:t>Scoring (Each Problem)</a:t>
            </a:r>
          </a:p>
          <a:p>
            <a:pPr marL="1028700" lvl="1" indent="-342900">
              <a:lnSpc>
                <a:spcPct val="120000"/>
              </a:lnSpc>
            </a:pPr>
            <a:r>
              <a:rPr lang="en-US" sz="3600" dirty="0" smtClean="0"/>
              <a:t>First Correct Answer = 7 points</a:t>
            </a:r>
          </a:p>
          <a:p>
            <a:pPr marL="1028700" lvl="1" indent="-342900">
              <a:lnSpc>
                <a:spcPct val="120000"/>
              </a:lnSpc>
            </a:pPr>
            <a:r>
              <a:rPr lang="en-US" sz="3600" dirty="0" smtClean="0"/>
              <a:t>Second Correct Answer = 5 points</a:t>
            </a:r>
          </a:p>
          <a:p>
            <a:pPr marL="1028700" lvl="1" indent="-342900">
              <a:lnSpc>
                <a:spcPct val="120000"/>
              </a:lnSpc>
            </a:pPr>
            <a:r>
              <a:rPr lang="en-US" sz="3600" dirty="0" smtClean="0"/>
              <a:t>All Other Correct Answers = 3 points</a:t>
            </a:r>
          </a:p>
          <a:p>
            <a:endParaRPr lang="en-US" dirty="0"/>
          </a:p>
        </p:txBody>
      </p:sp>
    </p:spTree>
    <p:extLst>
      <p:ext uri="{BB962C8B-B14F-4D97-AF65-F5344CB8AC3E}">
        <p14:creationId xmlns:p14="http://schemas.microsoft.com/office/powerpoint/2010/main" val="2677328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96188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2/15</a:t>
            </a:r>
          </a:p>
          <a:p>
            <a:pPr marL="0" indent="0">
              <a:buNone/>
            </a:pPr>
            <a:endParaRPr lang="en-US" sz="7200" dirty="0"/>
          </a:p>
        </p:txBody>
      </p:sp>
    </p:spTree>
    <p:extLst>
      <p:ext uri="{BB962C8B-B14F-4D97-AF65-F5344CB8AC3E}">
        <p14:creationId xmlns:p14="http://schemas.microsoft.com/office/powerpoint/2010/main" val="1077603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Question 7    </a:t>
            </a:r>
            <a:r>
              <a:rPr lang="en-US" b="1" dirty="0" smtClean="0"/>
              <a:t>(CALCULATORS ALLOWED)</a:t>
            </a:r>
            <a:endParaRPr lang="en-US" b="1" dirty="0"/>
          </a:p>
        </p:txBody>
      </p:sp>
      <p:sp>
        <p:nvSpPr>
          <p:cNvPr id="3" name="Content Placeholder 2"/>
          <p:cNvSpPr>
            <a:spLocks noGrp="1"/>
          </p:cNvSpPr>
          <p:nvPr>
            <p:ph idx="1"/>
          </p:nvPr>
        </p:nvSpPr>
        <p:spPr>
          <a:xfrm>
            <a:off x="685800" y="1089106"/>
            <a:ext cx="10956759" cy="4532692"/>
          </a:xfrm>
        </p:spPr>
        <p:txBody>
          <a:bodyPr>
            <a:normAutofit/>
          </a:bodyPr>
          <a:lstStyle/>
          <a:p>
            <a:pPr marL="0" lvl="0" indent="0">
              <a:lnSpc>
                <a:spcPct val="110000"/>
              </a:lnSpc>
              <a:buNone/>
            </a:pPr>
            <a:endParaRPr lang="en-US" sz="1800" dirty="0"/>
          </a:p>
          <a:p>
            <a:pPr marL="0" lvl="0" indent="0">
              <a:lnSpc>
                <a:spcPct val="110000"/>
              </a:lnSpc>
              <a:buNone/>
            </a:pPr>
            <a:r>
              <a:rPr lang="en-US" sz="4400" dirty="0" smtClean="0"/>
              <a:t>The </a:t>
            </a:r>
            <a:r>
              <a:rPr lang="en-US" sz="4400" dirty="0"/>
              <a:t>areas of the three of the faces of a right rectangular solid are numerically 20, 45, and 50.  Find the numerical volume of this solid.  Express your answer in the </a:t>
            </a:r>
            <a:r>
              <a:rPr lang="en-US" sz="4400" dirty="0" smtClean="0"/>
              <a:t>form         . </a:t>
            </a:r>
            <a:endParaRPr lang="en-US" sz="4400" dirty="0">
              <a:latin typeface="Times New Roman" panose="02020603050405020304" pitchFamily="18" charset="0"/>
              <a:cs typeface="Times New Roman" panose="02020603050405020304" pitchFamily="18" charset="0"/>
            </a:endParaRP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11157678" y="5828172"/>
            <a:ext cx="609600" cy="609600"/>
          </a:xfrm>
          <a:prstGeom prst="rect">
            <a:avLst/>
          </a:prstGeom>
        </p:spPr>
      </p:pic>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2832501215"/>
              </p:ext>
            </p:extLst>
          </p:nvPr>
        </p:nvGraphicFramePr>
        <p:xfrm>
          <a:off x="8139664" y="3702761"/>
          <a:ext cx="1097642" cy="801861"/>
        </p:xfrm>
        <a:graphic>
          <a:graphicData uri="http://schemas.openxmlformats.org/presentationml/2006/ole">
            <mc:AlternateContent xmlns:mc="http://schemas.openxmlformats.org/markup-compatibility/2006">
              <mc:Choice xmlns:v="urn:schemas-microsoft-com:vml" Requires="v">
                <p:oleObj spid="_x0000_s3088" name="Equation" r:id="rId6" imgW="317160" imgH="228600" progId="Equation.DSMT4">
                  <p:embed/>
                </p:oleObj>
              </mc:Choice>
              <mc:Fallback>
                <p:oleObj name="Equation" r:id="rId6" imgW="317160" imgH="228600" progId="Equation.DSMT4">
                  <p:embed/>
                  <p:pic>
                    <p:nvPicPr>
                      <p:cNvPr id="0" name="Object 3"/>
                      <p:cNvPicPr>
                        <a:picLocks noChangeAspect="1" noChangeArrowheads="1"/>
                      </p:cNvPicPr>
                      <p:nvPr/>
                    </p:nvPicPr>
                    <p:blipFill>
                      <a:blip r:embed="rId7"/>
                      <a:srcRect/>
                      <a:stretch>
                        <a:fillRect/>
                      </a:stretch>
                    </p:blipFill>
                    <p:spPr bwMode="auto">
                      <a:xfrm>
                        <a:off x="8139664" y="3702761"/>
                        <a:ext cx="1097642" cy="801861"/>
                      </a:xfrm>
                      <a:prstGeom prst="rect">
                        <a:avLst/>
                      </a:prstGeom>
                      <a:noFill/>
                    </p:spPr>
                  </p:pic>
                </p:oleObj>
              </mc:Fallback>
            </mc:AlternateContent>
          </a:graphicData>
        </a:graphic>
      </p:graphicFrame>
    </p:spTree>
    <p:extLst>
      <p:ext uri="{BB962C8B-B14F-4D97-AF65-F5344CB8AC3E}">
        <p14:creationId xmlns:p14="http://schemas.microsoft.com/office/powerpoint/2010/main" val="305829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80000"/>
                                        <p:tgtEl>
                                          <p:spTgt spid="4"/>
                                        </p:tgtEl>
                                      </p:cBhvr>
                                    </p:animEffect>
                                  </p:childTnLst>
                                </p:cTn>
                              </p:par>
                            </p:childTnLst>
                          </p:cTn>
                        </p:par>
                        <p:par>
                          <p:cTn id="8" fill="hold">
                            <p:stCondLst>
                              <p:cond delay="180000"/>
                            </p:stCondLst>
                            <p:childTnLst>
                              <p:par>
                                <p:cTn id="9" presetID="1" presetClass="mediacall" presetSubtype="0" fill="hold" nodeType="afterEffect">
                                  <p:stCondLst>
                                    <p:cond delay="0"/>
                                  </p:stCondLst>
                                  <p:childTnLst>
                                    <p:cmd type="call" cmd="playFrom(0.0)">
                                      <p:cBhvr>
                                        <p:cTn id="10"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2753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 (Answer)</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766283118"/>
              </p:ext>
            </p:extLst>
          </p:nvPr>
        </p:nvGraphicFramePr>
        <p:xfrm>
          <a:off x="1012825" y="1952625"/>
          <a:ext cx="1579563" cy="757238"/>
        </p:xfrm>
        <a:graphic>
          <a:graphicData uri="http://schemas.openxmlformats.org/presentationml/2006/ole">
            <mc:AlternateContent xmlns:mc="http://schemas.openxmlformats.org/markup-compatibility/2006">
              <mc:Choice xmlns:v="urn:schemas-microsoft-com:vml" Requires="v">
                <p:oleObj spid="_x0000_s5124" name="Equation" r:id="rId3" imgW="457200" imgH="215640" progId="Equation.DSMT4">
                  <p:embed/>
                </p:oleObj>
              </mc:Choice>
              <mc:Fallback>
                <p:oleObj name="Equation" r:id="rId3" imgW="457200" imgH="215640" progId="Equation.DSMT4">
                  <p:embed/>
                  <p:pic>
                    <p:nvPicPr>
                      <p:cNvPr id="0" name=""/>
                      <p:cNvPicPr>
                        <a:picLocks noChangeAspect="1" noChangeArrowheads="1"/>
                      </p:cNvPicPr>
                      <p:nvPr/>
                    </p:nvPicPr>
                    <p:blipFill>
                      <a:blip r:embed="rId4"/>
                      <a:srcRect/>
                      <a:stretch>
                        <a:fillRect/>
                      </a:stretch>
                    </p:blipFill>
                    <p:spPr bwMode="auto">
                      <a:xfrm>
                        <a:off x="1012825" y="1952625"/>
                        <a:ext cx="1579563" cy="757238"/>
                      </a:xfrm>
                      <a:prstGeom prst="rect">
                        <a:avLst/>
                      </a:prstGeom>
                      <a:noFill/>
                    </p:spPr>
                  </p:pic>
                </p:oleObj>
              </mc:Fallback>
            </mc:AlternateContent>
          </a:graphicData>
        </a:graphic>
      </p:graphicFrame>
    </p:spTree>
    <p:extLst>
      <p:ext uri="{BB962C8B-B14F-4D97-AF65-F5344CB8AC3E}">
        <p14:creationId xmlns:p14="http://schemas.microsoft.com/office/powerpoint/2010/main" val="32055180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5425" y="882650"/>
            <a:ext cx="9563100" cy="4351338"/>
          </a:xfrm>
        </p:spPr>
        <p:txBody>
          <a:bodyPr>
            <a:noAutofit/>
          </a:bodyPr>
          <a:lstStyle/>
          <a:p>
            <a:pPr marL="0" indent="0">
              <a:buNone/>
            </a:pPr>
            <a:r>
              <a:rPr lang="en-US" sz="4400" dirty="0" smtClean="0"/>
              <a:t>Question 8 will be the final question.  Proctors will keep and total your answer sheets after you submit this question.  </a:t>
            </a:r>
          </a:p>
          <a:p>
            <a:pPr marL="0" indent="0">
              <a:buNone/>
            </a:pPr>
            <a:endParaRPr lang="en-US" sz="4400" dirty="0"/>
          </a:p>
          <a:p>
            <a:pPr marL="0" indent="0">
              <a:buNone/>
            </a:pPr>
            <a:r>
              <a:rPr lang="en-US" sz="4400" dirty="0" smtClean="0"/>
              <a:t>Please remain in your seats until totals have been verified, as ties among the top three positions would be broken with tie-breaker questions.</a:t>
            </a:r>
            <a:endParaRPr lang="en-US" sz="4400" dirty="0"/>
          </a:p>
        </p:txBody>
      </p:sp>
    </p:spTree>
    <p:extLst>
      <p:ext uri="{BB962C8B-B14F-4D97-AF65-F5344CB8AC3E}">
        <p14:creationId xmlns:p14="http://schemas.microsoft.com/office/powerpoint/2010/main" val="33124045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Question 8    </a:t>
            </a:r>
            <a:r>
              <a:rPr lang="en-US" b="1" dirty="0" smtClean="0"/>
              <a:t>(CALCULATORS ALLOWED)</a:t>
            </a:r>
            <a:endParaRPr lang="en-US" b="1" dirty="0"/>
          </a:p>
        </p:txBody>
      </p:sp>
      <p:sp>
        <p:nvSpPr>
          <p:cNvPr id="3" name="Content Placeholder 2"/>
          <p:cNvSpPr>
            <a:spLocks noGrp="1"/>
          </p:cNvSpPr>
          <p:nvPr>
            <p:ph idx="1"/>
          </p:nvPr>
        </p:nvSpPr>
        <p:spPr>
          <a:xfrm>
            <a:off x="657725" y="1200150"/>
            <a:ext cx="10956759" cy="4723572"/>
          </a:xfrm>
        </p:spPr>
        <p:txBody>
          <a:bodyPr>
            <a:normAutofit/>
          </a:bodyPr>
          <a:lstStyle/>
          <a:p>
            <a:pPr marL="0" lvl="0" indent="0">
              <a:buNone/>
            </a:pPr>
            <a:endParaRPr lang="en-US" sz="2000" dirty="0" smtClean="0"/>
          </a:p>
          <a:p>
            <a:pPr marL="0" lvl="0" indent="0">
              <a:buNone/>
            </a:pPr>
            <a:r>
              <a:rPr lang="en-US" sz="4400" dirty="0" smtClean="0"/>
              <a:t>Alyssa </a:t>
            </a:r>
            <a:r>
              <a:rPr lang="en-US" sz="4400" dirty="0"/>
              <a:t>flipped a fair coin three times, while Sally flipped another fair coin four times, each flip resulting in a head or a tail.  Find the probability that Alyssa and Sally flipped the same number of heads.  Express your answer as a common fraction reduced to lowest terms.</a:t>
            </a: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380302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80000"/>
                                        <p:tgtEl>
                                          <p:spTgt spid="4"/>
                                        </p:tgtEl>
                                      </p:cBhvr>
                                    </p:animEffect>
                                  </p:childTnLst>
                                </p:cTn>
                              </p:par>
                            </p:childTnLst>
                          </p:cTn>
                        </p:par>
                        <p:par>
                          <p:cTn id="8" fill="hold">
                            <p:stCondLst>
                              <p:cond delay="180000"/>
                            </p:stCondLst>
                            <p:childTnLst>
                              <p:par>
                                <p:cTn id="9" presetID="1" presetClass="mediacall" presetSubtype="0" fill="hold" nodeType="afterEffect">
                                  <p:stCondLst>
                                    <p:cond delay="0"/>
                                  </p:stCondLst>
                                  <p:childTnLst>
                                    <p:cmd type="call" cmd="playFrom(0.0)">
                                      <p:cBhvr>
                                        <p:cTn id="10"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12810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35 / 128</a:t>
            </a:r>
          </a:p>
          <a:p>
            <a:pPr marL="0" indent="0">
              <a:buNone/>
            </a:pPr>
            <a:endParaRPr lang="en-US" sz="7200" dirty="0"/>
          </a:p>
          <a:p>
            <a:pPr marL="0" indent="0">
              <a:buNone/>
            </a:pPr>
            <a:r>
              <a:rPr lang="en-US" sz="4800" dirty="0" smtClean="0"/>
              <a:t>This ends the competition unless there are ties; please remain while proctors total the scores. </a:t>
            </a:r>
            <a:endParaRPr lang="en-US" sz="4800" dirty="0"/>
          </a:p>
        </p:txBody>
      </p:sp>
    </p:spTree>
    <p:extLst>
      <p:ext uri="{BB962C8B-B14F-4D97-AF65-F5344CB8AC3E}">
        <p14:creationId xmlns:p14="http://schemas.microsoft.com/office/powerpoint/2010/main" val="16851486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Tiebreaker 1 </a:t>
            </a:r>
            <a:r>
              <a:rPr lang="en-US" b="1" dirty="0" smtClean="0"/>
              <a:t>(CALCULATORS ALLOWED)</a:t>
            </a:r>
            <a:endParaRPr lang="en-US" b="1" dirty="0"/>
          </a:p>
        </p:txBody>
      </p:sp>
      <p:sp>
        <p:nvSpPr>
          <p:cNvPr id="3" name="Content Placeholder 2"/>
          <p:cNvSpPr>
            <a:spLocks noGrp="1"/>
          </p:cNvSpPr>
          <p:nvPr>
            <p:ph idx="1"/>
          </p:nvPr>
        </p:nvSpPr>
        <p:spPr>
          <a:xfrm>
            <a:off x="657725" y="1543049"/>
            <a:ext cx="10956759" cy="4071687"/>
          </a:xfrm>
        </p:spPr>
        <p:txBody>
          <a:bodyPr>
            <a:noAutofit/>
          </a:bodyPr>
          <a:lstStyle/>
          <a:p>
            <a:pPr marL="0" indent="0">
              <a:buNone/>
            </a:pPr>
            <a:r>
              <a:rPr lang="en-US" sz="4000" dirty="0"/>
              <a:t>In the State of Confusion, truck license plates are made with a combination of the digits 0-9 and the normal 26 letters of the alphabet.  License plate numbers consist of three different digits followed by two letters, except the letters O and I cannot be used (example plate: 834BB).  Find the number of possible license plates.</a:t>
            </a:r>
            <a:endParaRPr lang="en-US" sz="4000" dirty="0">
              <a:latin typeface="Times New Roman" panose="02020603050405020304" pitchFamily="18" charset="0"/>
              <a:cs typeface="Times New Roman" panose="02020603050405020304" pitchFamily="18" charset="0"/>
            </a:endParaRP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
        <p:nvSpPr>
          <p:cNvPr id="5" name="Rectangle 2"/>
          <p:cNvSpPr>
            <a:spLocks noChangeArrowheads="1"/>
          </p:cNvSpPr>
          <p:nvPr/>
        </p:nvSpPr>
        <p:spPr bwMode="auto">
          <a:xfrm>
            <a:off x="3597966" y="2494720"/>
            <a:ext cx="291404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8373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80000"/>
                                        <p:tgtEl>
                                          <p:spTgt spid="4"/>
                                        </p:tgtEl>
                                      </p:cBhvr>
                                    </p:animEffect>
                                  </p:childTnLst>
                                </p:cTn>
                              </p:par>
                            </p:childTnLst>
                          </p:cTn>
                        </p:par>
                        <p:par>
                          <p:cTn id="8" fill="hold">
                            <p:stCondLst>
                              <p:cond delay="180000"/>
                            </p:stCondLst>
                            <p:childTnLst>
                              <p:par>
                                <p:cTn id="9" presetID="1" presetClass="mediacall" presetSubtype="0" fill="hold" nodeType="afterEffect">
                                  <p:stCondLst>
                                    <p:cond delay="0"/>
                                  </p:stCondLst>
                                  <p:childTnLst>
                                    <p:cmd type="call" cmd="playFrom(0.0)">
                                      <p:cBhvr>
                                        <p:cTn id="10"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t>The Next Slide Begins The Competition.</a:t>
            </a:r>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This is a timer example:</a:t>
            </a:r>
          </a:p>
          <a:p>
            <a:pPr marL="0" indent="0" algn="ctr">
              <a:buNone/>
            </a:pPr>
            <a:endParaRPr lang="en-US" dirty="0" smtClean="0"/>
          </a:p>
        </p:txBody>
      </p:sp>
      <p:pic>
        <p:nvPicPr>
          <p:cNvPr id="5"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
        <p:nvSpPr>
          <p:cNvPr id="6" name="Rectangle 5"/>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spTree>
    <p:extLst>
      <p:ext uri="{BB962C8B-B14F-4D97-AF65-F5344CB8AC3E}">
        <p14:creationId xmlns:p14="http://schemas.microsoft.com/office/powerpoint/2010/main" val="138458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0"/>
                                        <p:tgtEl>
                                          <p:spTgt spid="6"/>
                                        </p:tgtEl>
                                      </p:cBhvr>
                                    </p:animEffect>
                                  </p:childTnLst>
                                </p:cTn>
                              </p:par>
                            </p:childTnLst>
                          </p:cTn>
                        </p:par>
                        <p:par>
                          <p:cTn id="8" fill="hold">
                            <p:stCondLst>
                              <p:cond delay="10000"/>
                            </p:stCondLst>
                            <p:childTnLst>
                              <p:par>
                                <p:cTn id="9" presetID="1" presetClass="mediacall" presetSubtype="0" fill="hold" nodeType="afterEffect">
                                  <p:stCondLst>
                                    <p:cond delay="0"/>
                                  </p:stCondLst>
                                  <p:childTnLst>
                                    <p:cmd type="call" cmd="playFrom(0.0)">
                                      <p:cBhvr>
                                        <p:cTn id="10" dur="3564"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5"/>
                </p:tgtEl>
              </p:cMediaNode>
            </p:audio>
          </p:childTnLst>
        </p:cTn>
      </p:par>
    </p:tnLst>
    <p:bldLst>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00084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T1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414720</a:t>
            </a:r>
            <a:endParaRPr lang="en-US" sz="7200" dirty="0"/>
          </a:p>
        </p:txBody>
      </p:sp>
    </p:spTree>
    <p:extLst>
      <p:ext uri="{BB962C8B-B14F-4D97-AF65-F5344CB8AC3E}">
        <p14:creationId xmlns:p14="http://schemas.microsoft.com/office/powerpoint/2010/main" val="41319535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Tiebreaker 2 </a:t>
            </a:r>
            <a:r>
              <a:rPr lang="en-US" b="1" dirty="0" smtClean="0"/>
              <a:t>(CALCULATORS ALLOWED)</a:t>
            </a:r>
            <a:endParaRPr lang="en-US" b="1" dirty="0"/>
          </a:p>
        </p:txBody>
      </p:sp>
      <p:sp>
        <p:nvSpPr>
          <p:cNvPr id="3" name="Content Placeholder 2"/>
          <p:cNvSpPr>
            <a:spLocks noGrp="1"/>
          </p:cNvSpPr>
          <p:nvPr>
            <p:ph idx="1"/>
          </p:nvPr>
        </p:nvSpPr>
        <p:spPr>
          <a:xfrm>
            <a:off x="657725" y="1665205"/>
            <a:ext cx="10956759" cy="3949532"/>
          </a:xfrm>
        </p:spPr>
        <p:txBody>
          <a:bodyPr>
            <a:normAutofit/>
          </a:bodyPr>
          <a:lstStyle/>
          <a:p>
            <a:pPr marL="0" indent="0">
              <a:buNone/>
            </a:pPr>
            <a:r>
              <a:rPr lang="en-US" sz="4400" dirty="0">
                <a:latin typeface="Times New Roman" panose="02020603050405020304" pitchFamily="18" charset="0"/>
                <a:cs typeface="Times New Roman" panose="02020603050405020304" pitchFamily="18" charset="0"/>
              </a:rPr>
              <a:t>Find the value of </a:t>
            </a:r>
            <a:endParaRPr lang="en-US" sz="4400" dirty="0" smtClean="0">
              <a:latin typeface="Times New Roman" panose="02020603050405020304" pitchFamily="18" charset="0"/>
              <a:cs typeface="Times New Roman" panose="02020603050405020304" pitchFamily="18" charset="0"/>
            </a:endParaRPr>
          </a:p>
          <a:p>
            <a:pPr marL="0" indent="0">
              <a:buNone/>
            </a:pPr>
            <a:endParaRPr lang="en-US" sz="4400" dirty="0">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               41</a:t>
            </a:r>
            <a:r>
              <a:rPr lang="en-US" sz="4400" i="1" baseline="-25000" dirty="0" smtClean="0">
                <a:latin typeface="Times New Roman" panose="02020603050405020304" pitchFamily="18" charset="0"/>
                <a:cs typeface="Times New Roman" panose="02020603050405020304" pitchFamily="18" charset="0"/>
              </a:rPr>
              <a:t>five</a:t>
            </a:r>
            <a:r>
              <a:rPr lang="en-US" sz="4400" dirty="0" smtClean="0">
                <a:latin typeface="Times New Roman" panose="02020603050405020304" pitchFamily="18" charset="0"/>
                <a:cs typeface="Times New Roman" panose="02020603050405020304" pitchFamily="18" charset="0"/>
              </a:rPr>
              <a:t> + 23</a:t>
            </a:r>
            <a:r>
              <a:rPr lang="en-US" sz="4400" i="1" baseline="-25000" dirty="0" smtClean="0">
                <a:latin typeface="Times New Roman" panose="02020603050405020304" pitchFamily="18" charset="0"/>
                <a:cs typeface="Times New Roman" panose="02020603050405020304" pitchFamily="18" charset="0"/>
              </a:rPr>
              <a:t>seven</a:t>
            </a:r>
          </a:p>
          <a:p>
            <a:pPr marL="0" indent="0">
              <a:buNone/>
            </a:pPr>
            <a:endParaRPr lang="en-US" sz="4400" dirty="0">
              <a:latin typeface="Times New Roman" panose="02020603050405020304" pitchFamily="18" charset="0"/>
              <a:cs typeface="Times New Roman" panose="02020603050405020304" pitchFamily="18" charset="0"/>
            </a:endParaRPr>
          </a:p>
          <a:p>
            <a:pPr marL="0" indent="0">
              <a:buNone/>
            </a:pPr>
            <a:r>
              <a:rPr lang="en-US" sz="4400" smtClean="0">
                <a:latin typeface="Times New Roman" panose="02020603050405020304" pitchFamily="18" charset="0"/>
                <a:cs typeface="Times New Roman" panose="02020603050405020304" pitchFamily="18" charset="0"/>
              </a:rPr>
              <a:t>Give your </a:t>
            </a:r>
            <a:r>
              <a:rPr lang="en-US" sz="4400" dirty="0">
                <a:latin typeface="Times New Roman" panose="02020603050405020304" pitchFamily="18" charset="0"/>
                <a:cs typeface="Times New Roman" panose="02020603050405020304" pitchFamily="18" charset="0"/>
              </a:rPr>
              <a:t>answer in base </a:t>
            </a:r>
            <a:r>
              <a:rPr lang="en-US" sz="4400" i="1" dirty="0" smtClean="0">
                <a:latin typeface="Times New Roman" panose="02020603050405020304" pitchFamily="18" charset="0"/>
                <a:cs typeface="Times New Roman" panose="02020603050405020304" pitchFamily="18" charset="0"/>
              </a:rPr>
              <a:t>nine</a:t>
            </a:r>
            <a:r>
              <a:rPr lang="en-US" sz="4400" dirty="0">
                <a:latin typeface="Times New Roman" panose="02020603050405020304" pitchFamily="18" charset="0"/>
                <a:cs typeface="Times New Roman" panose="02020603050405020304" pitchFamily="18" charset="0"/>
              </a:rPr>
              <a:t>.</a:t>
            </a: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3445394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80000"/>
                                        <p:tgtEl>
                                          <p:spTgt spid="4"/>
                                        </p:tgtEl>
                                      </p:cBhvr>
                                    </p:animEffect>
                                  </p:childTnLst>
                                </p:cTn>
                              </p:par>
                            </p:childTnLst>
                          </p:cTn>
                        </p:par>
                        <p:par>
                          <p:cTn id="8" fill="hold">
                            <p:stCondLst>
                              <p:cond delay="180000"/>
                            </p:stCondLst>
                            <p:childTnLst>
                              <p:par>
                                <p:cTn id="9" presetID="1" presetClass="mediacall" presetSubtype="0" fill="hold" nodeType="afterEffect">
                                  <p:stCondLst>
                                    <p:cond delay="0"/>
                                  </p:stCondLst>
                                  <p:childTnLst>
                                    <p:cmd type="call" cmd="playFrom(0.0)">
                                      <p:cBhvr>
                                        <p:cTn id="10"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3496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T2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42</a:t>
            </a:r>
            <a:r>
              <a:rPr lang="en-US" sz="7200" i="1" baseline="-25000" dirty="0" smtClean="0">
                <a:latin typeface="Times New Roman" panose="02020603050405020304" pitchFamily="18" charset="0"/>
                <a:cs typeface="Times New Roman" panose="02020603050405020304" pitchFamily="18" charset="0"/>
              </a:rPr>
              <a:t>nine</a:t>
            </a:r>
            <a:r>
              <a:rPr lang="en-US" sz="7200" i="1" dirty="0" smtClean="0">
                <a:latin typeface="Times New Roman" panose="02020603050405020304" pitchFamily="18" charset="0"/>
                <a:cs typeface="Times New Roman" panose="02020603050405020304" pitchFamily="18" charset="0"/>
              </a:rPr>
              <a:t> </a:t>
            </a:r>
            <a:r>
              <a:rPr lang="en-US" sz="7200" dirty="0" smtClean="0">
                <a:latin typeface="Times New Roman" panose="02020603050405020304" pitchFamily="18" charset="0"/>
                <a:cs typeface="Times New Roman" panose="02020603050405020304" pitchFamily="18" charset="0"/>
              </a:rPr>
              <a:t>(base opt.) </a:t>
            </a:r>
            <a:endParaRPr lang="en-US" sz="7200" dirty="0"/>
          </a:p>
        </p:txBody>
      </p:sp>
    </p:spTree>
    <p:extLst>
      <p:ext uri="{BB962C8B-B14F-4D97-AF65-F5344CB8AC3E}">
        <p14:creationId xmlns:p14="http://schemas.microsoft.com/office/powerpoint/2010/main" val="2347926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a:bodyPr>
          <a:lstStyle/>
          <a:p>
            <a:r>
              <a:rPr lang="en-US" sz="5400" b="1" dirty="0" smtClean="0"/>
              <a:t>Question 1    (NO CALCULATORS)</a:t>
            </a:r>
            <a:endParaRPr lang="en-US" sz="5400" b="1" dirty="0"/>
          </a:p>
        </p:txBody>
      </p:sp>
      <p:sp>
        <p:nvSpPr>
          <p:cNvPr id="3" name="Content Placeholder 2"/>
          <p:cNvSpPr>
            <a:spLocks noGrp="1"/>
          </p:cNvSpPr>
          <p:nvPr>
            <p:ph idx="1"/>
          </p:nvPr>
        </p:nvSpPr>
        <p:spPr>
          <a:xfrm>
            <a:off x="615613" y="1180011"/>
            <a:ext cx="10956759" cy="4558315"/>
          </a:xfrm>
        </p:spPr>
        <p:txBody>
          <a:bodyPr>
            <a:noAutofit/>
          </a:bodyPr>
          <a:lstStyle/>
          <a:p>
            <a:pPr marL="0" lvl="0" indent="0">
              <a:lnSpc>
                <a:spcPct val="100000"/>
              </a:lnSpc>
              <a:spcBef>
                <a:spcPts val="1200"/>
              </a:spcBef>
              <a:buNone/>
            </a:pPr>
            <a:r>
              <a:rPr lang="en-US" sz="3600" dirty="0" smtClean="0">
                <a:cs typeface="Times New Roman" panose="02020603050405020304" pitchFamily="18" charset="0"/>
              </a:rPr>
              <a:t>120 </a:t>
            </a:r>
            <a:r>
              <a:rPr lang="en-US" sz="3600" dirty="0">
                <a:cs typeface="Times New Roman" panose="02020603050405020304" pitchFamily="18" charset="0"/>
              </a:rPr>
              <a:t>students were provided a provided a choice of breakfast.  They had three choices:  fruit, cereal, and/or yogurt.  53 students had cereal, 47 students had yogurt, and 47 students had fruit.  Also, 38 students had only cereal, 12 students had yogurt and fruit but no cereal, </a:t>
            </a:r>
            <a:r>
              <a:rPr lang="en-US" sz="3600" dirty="0" smtClean="0">
                <a:cs typeface="Times New Roman" panose="02020603050405020304" pitchFamily="18" charset="0"/>
              </a:rPr>
              <a:t>   27 </a:t>
            </a:r>
            <a:r>
              <a:rPr lang="en-US" sz="3600" dirty="0">
                <a:cs typeface="Times New Roman" panose="02020603050405020304" pitchFamily="18" charset="0"/>
              </a:rPr>
              <a:t>students had only fruit, and 25 students had only yogurt.  Find the number of students that chose not to have breakfast. </a:t>
            </a: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365596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80000"/>
                                        <p:tgtEl>
                                          <p:spTgt spid="4"/>
                                        </p:tgtEl>
                                      </p:cBhvr>
                                    </p:animEffect>
                                  </p:childTnLst>
                                </p:cTn>
                              </p:par>
                            </p:childTnLst>
                          </p:cTn>
                        </p:par>
                        <p:par>
                          <p:cTn id="8" fill="hold">
                            <p:stCondLst>
                              <p:cond delay="180000"/>
                            </p:stCondLst>
                            <p:childTnLst>
                              <p:par>
                                <p:cTn id="9" presetID="1" presetClass="mediacall" presetSubtype="0" fill="hold" nodeType="afterEffect">
                                  <p:stCondLst>
                                    <p:cond delay="0"/>
                                  </p:stCondLst>
                                  <p:childTnLst>
                                    <p:cmd type="call" cmd="playFrom(0.0)">
                                      <p:cBhvr>
                                        <p:cTn id="10"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6296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3</a:t>
            </a:r>
            <a:endParaRPr lang="en-US" sz="7200" dirty="0"/>
          </a:p>
        </p:txBody>
      </p:sp>
    </p:spTree>
    <p:extLst>
      <p:ext uri="{BB962C8B-B14F-4D97-AF65-F5344CB8AC3E}">
        <p14:creationId xmlns:p14="http://schemas.microsoft.com/office/powerpoint/2010/main" val="2535958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a:bodyPr>
          <a:lstStyle/>
          <a:p>
            <a:r>
              <a:rPr lang="en-US" sz="5400" b="1" dirty="0" smtClean="0"/>
              <a:t>Question 2    (NO CALCULATORS)</a:t>
            </a:r>
            <a:endParaRPr lang="en-US" sz="5400" b="1" dirty="0"/>
          </a:p>
        </p:txBody>
      </p:sp>
      <p:sp>
        <p:nvSpPr>
          <p:cNvPr id="3" name="Content Placeholder 2"/>
          <p:cNvSpPr>
            <a:spLocks noGrp="1"/>
          </p:cNvSpPr>
          <p:nvPr>
            <p:ph idx="1"/>
          </p:nvPr>
        </p:nvSpPr>
        <p:spPr>
          <a:xfrm>
            <a:off x="657725" y="1665205"/>
            <a:ext cx="10956759" cy="3949532"/>
          </a:xfrm>
        </p:spPr>
        <p:txBody>
          <a:bodyPr>
            <a:normAutofit/>
          </a:bodyPr>
          <a:lstStyle/>
          <a:p>
            <a:pPr marL="0" lvl="0" indent="0">
              <a:lnSpc>
                <a:spcPct val="110000"/>
              </a:lnSpc>
              <a:spcBef>
                <a:spcPts val="1800"/>
              </a:spcBef>
              <a:buNone/>
            </a:pPr>
            <a:r>
              <a:rPr lang="en-US" sz="3600" dirty="0" smtClean="0">
                <a:latin typeface="Times New Roman" panose="02020603050405020304" pitchFamily="18" charset="0"/>
                <a:cs typeface="Times New Roman" panose="02020603050405020304" pitchFamily="18" charset="0"/>
              </a:rPr>
              <a:t>Given 9</a:t>
            </a:r>
            <a:r>
              <a:rPr lang="en-US" sz="3600" i="1" dirty="0" smtClean="0">
                <a:latin typeface="Times New Roman" panose="02020603050405020304" pitchFamily="18" charset="0"/>
                <a:cs typeface="Times New Roman" panose="02020603050405020304" pitchFamily="18" charset="0"/>
              </a:rPr>
              <a:t>x – </a:t>
            </a:r>
            <a:r>
              <a:rPr lang="en-US" sz="3600" dirty="0" smtClean="0">
                <a:latin typeface="Times New Roman" panose="02020603050405020304" pitchFamily="18" charset="0"/>
                <a:cs typeface="Times New Roman" panose="02020603050405020304" pitchFamily="18" charset="0"/>
              </a:rPr>
              <a:t>4</a:t>
            </a:r>
            <a:r>
              <a:rPr lang="en-US" sz="3600" i="1" dirty="0" smtClean="0">
                <a:latin typeface="Times New Roman" panose="02020603050405020304" pitchFamily="18" charset="0"/>
                <a:cs typeface="Times New Roman" panose="02020603050405020304" pitchFamily="18" charset="0"/>
              </a:rPr>
              <a:t>y </a:t>
            </a:r>
            <a:r>
              <a:rPr lang="en-US" sz="3600" dirty="0" smtClean="0">
                <a:latin typeface="Times New Roman" panose="02020603050405020304" pitchFamily="18" charset="0"/>
                <a:cs typeface="Times New Roman" panose="02020603050405020304" pitchFamily="18" charset="0"/>
              </a:rPr>
              <a:t>= 7, let </a:t>
            </a:r>
            <a:r>
              <a:rPr lang="en-US" sz="3600" i="1" dirty="0" smtClean="0">
                <a:latin typeface="Times New Roman" panose="02020603050405020304" pitchFamily="18" charset="0"/>
                <a:cs typeface="Times New Roman" panose="02020603050405020304" pitchFamily="18" charset="0"/>
              </a:rPr>
              <a:t>k </a:t>
            </a:r>
            <a:r>
              <a:rPr lang="en-US" sz="3600" dirty="0" smtClean="0">
                <a:latin typeface="Times New Roman" panose="02020603050405020304" pitchFamily="18" charset="0"/>
                <a:cs typeface="Times New Roman" panose="02020603050405020304" pitchFamily="18" charset="0"/>
              </a:rPr>
              <a:t>be the value of </a:t>
            </a:r>
            <a:r>
              <a:rPr lang="en-US" sz="3600" i="1" dirty="0" smtClean="0">
                <a:latin typeface="Times New Roman" panose="02020603050405020304" pitchFamily="18" charset="0"/>
                <a:cs typeface="Times New Roman" panose="02020603050405020304" pitchFamily="18" charset="0"/>
              </a:rPr>
              <a:t>y</a:t>
            </a:r>
            <a:r>
              <a:rPr lang="en-US" sz="3600" dirty="0" smtClean="0">
                <a:latin typeface="Times New Roman" panose="02020603050405020304" pitchFamily="18" charset="0"/>
                <a:cs typeface="Times New Roman" panose="02020603050405020304" pitchFamily="18" charset="0"/>
              </a:rPr>
              <a:t> when </a:t>
            </a:r>
            <a:r>
              <a:rPr lang="en-US" sz="3600" i="1" dirty="0" smtClean="0">
                <a:latin typeface="Times New Roman" panose="02020603050405020304" pitchFamily="18" charset="0"/>
                <a:cs typeface="Times New Roman" panose="02020603050405020304" pitchFamily="18" charset="0"/>
              </a:rPr>
              <a:t>x = –5. </a:t>
            </a:r>
          </a:p>
          <a:p>
            <a:pPr marL="0" lvl="0" indent="0">
              <a:lnSpc>
                <a:spcPct val="110000"/>
              </a:lnSpc>
              <a:spcBef>
                <a:spcPts val="1800"/>
              </a:spcBef>
              <a:buNone/>
            </a:pPr>
            <a:r>
              <a:rPr lang="en-US" sz="3600" dirty="0" smtClean="0">
                <a:latin typeface="Times New Roman" panose="02020603050405020304" pitchFamily="18" charset="0"/>
                <a:cs typeface="Times New Roman" panose="02020603050405020304" pitchFamily="18" charset="0"/>
              </a:rPr>
              <a:t>Let </a:t>
            </a:r>
            <a:r>
              <a:rPr lang="en-US" sz="3600" i="1" dirty="0" smtClean="0">
                <a:latin typeface="Times New Roman" panose="02020603050405020304" pitchFamily="18" charset="0"/>
                <a:cs typeface="Times New Roman" panose="02020603050405020304" pitchFamily="18" charset="0"/>
              </a:rPr>
              <a:t>w</a:t>
            </a:r>
            <a:r>
              <a:rPr lang="en-US" sz="3600" dirty="0" smtClean="0">
                <a:latin typeface="Times New Roman" panose="02020603050405020304" pitchFamily="18" charset="0"/>
                <a:cs typeface="Times New Roman" panose="02020603050405020304" pitchFamily="18" charset="0"/>
              </a:rPr>
              <a:t> be the value of </a:t>
            </a:r>
            <a:r>
              <a:rPr lang="en-US" sz="3600" i="1" dirty="0" smtClean="0">
                <a:latin typeface="Times New Roman" panose="02020603050405020304" pitchFamily="18" charset="0"/>
                <a:cs typeface="Times New Roman" panose="02020603050405020304" pitchFamily="18" charset="0"/>
              </a:rPr>
              <a:t>p</a:t>
            </a:r>
            <a:r>
              <a:rPr lang="en-US" sz="3600" i="1" baseline="30000" dirty="0" smtClean="0">
                <a:latin typeface="Times New Roman" panose="02020603050405020304" pitchFamily="18" charset="0"/>
                <a:cs typeface="Times New Roman" panose="02020603050405020304" pitchFamily="18" charset="0"/>
              </a:rPr>
              <a:t>2</a:t>
            </a:r>
            <a:r>
              <a:rPr lang="en-US" sz="3600" i="1" dirty="0" smtClean="0">
                <a:latin typeface="Times New Roman" panose="02020603050405020304" pitchFamily="18" charset="0"/>
                <a:cs typeface="Times New Roman" panose="02020603050405020304" pitchFamily="18" charset="0"/>
              </a:rPr>
              <a:t> – 11 </a:t>
            </a:r>
            <a:r>
              <a:rPr lang="en-US" sz="3600" dirty="0" smtClean="0">
                <a:latin typeface="Times New Roman" panose="02020603050405020304" pitchFamily="18" charset="0"/>
                <a:cs typeface="Times New Roman" panose="02020603050405020304" pitchFamily="18" charset="0"/>
              </a:rPr>
              <a:t>when </a:t>
            </a:r>
            <a:r>
              <a:rPr lang="en-US" sz="3600" i="1" dirty="0" smtClean="0">
                <a:latin typeface="Times New Roman" panose="02020603050405020304" pitchFamily="18" charset="0"/>
                <a:cs typeface="Times New Roman" panose="02020603050405020304" pitchFamily="18" charset="0"/>
              </a:rPr>
              <a:t>p = – 3.  </a:t>
            </a:r>
            <a:endParaRPr lang="en-US" sz="3600" dirty="0" smtClean="0">
              <a:latin typeface="Times New Roman" panose="02020603050405020304" pitchFamily="18" charset="0"/>
              <a:cs typeface="Times New Roman" panose="02020603050405020304" pitchFamily="18" charset="0"/>
            </a:endParaRPr>
          </a:p>
          <a:p>
            <a:pPr marL="0" lvl="0" indent="0">
              <a:lnSpc>
                <a:spcPct val="110000"/>
              </a:lnSpc>
              <a:spcBef>
                <a:spcPts val="1800"/>
              </a:spcBef>
              <a:buNone/>
            </a:pPr>
            <a:r>
              <a:rPr lang="en-US" sz="3600" dirty="0" smtClean="0">
                <a:latin typeface="Times New Roman" panose="02020603050405020304" pitchFamily="18" charset="0"/>
                <a:cs typeface="Times New Roman" panose="02020603050405020304" pitchFamily="18" charset="0"/>
              </a:rPr>
              <a:t>Find </a:t>
            </a:r>
            <a:r>
              <a:rPr lang="en-US" sz="3600" dirty="0">
                <a:latin typeface="Times New Roman" panose="02020603050405020304" pitchFamily="18" charset="0"/>
                <a:cs typeface="Times New Roman" panose="02020603050405020304" pitchFamily="18" charset="0"/>
              </a:rPr>
              <a:t>the </a:t>
            </a:r>
            <a:r>
              <a:rPr lang="en-US" sz="3600" dirty="0" smtClean="0">
                <a:latin typeface="Times New Roman" panose="02020603050405020304" pitchFamily="18" charset="0"/>
                <a:cs typeface="Times New Roman" panose="02020603050405020304" pitchFamily="18" charset="0"/>
              </a:rPr>
              <a:t>sum (</a:t>
            </a:r>
            <a:r>
              <a:rPr lang="en-US" sz="3600" i="1" dirty="0" smtClean="0">
                <a:latin typeface="Times New Roman" panose="02020603050405020304" pitchFamily="18" charset="0"/>
                <a:cs typeface="Times New Roman" panose="02020603050405020304" pitchFamily="18" charset="0"/>
              </a:rPr>
              <a:t>k </a:t>
            </a:r>
            <a:r>
              <a:rPr lang="en-US" sz="3600" i="1" dirty="0">
                <a:latin typeface="Times New Roman" panose="02020603050405020304" pitchFamily="18" charset="0"/>
                <a:cs typeface="Times New Roman" panose="02020603050405020304" pitchFamily="18" charset="0"/>
              </a:rPr>
              <a:t>+ w</a:t>
            </a:r>
            <a:r>
              <a:rPr lang="en-US" sz="3600" dirty="0">
                <a:latin typeface="Times New Roman" panose="02020603050405020304" pitchFamily="18" charset="0"/>
                <a:cs typeface="Times New Roman" panose="02020603050405020304" pitchFamily="18" charset="0"/>
              </a:rPr>
              <a:t>).</a:t>
            </a: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171355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80000"/>
                                        <p:tgtEl>
                                          <p:spTgt spid="4"/>
                                        </p:tgtEl>
                                      </p:cBhvr>
                                    </p:animEffect>
                                  </p:childTnLst>
                                </p:cTn>
                              </p:par>
                            </p:childTnLst>
                          </p:cTn>
                        </p:par>
                        <p:par>
                          <p:cTn id="8" fill="hold">
                            <p:stCondLst>
                              <p:cond delay="180000"/>
                            </p:stCondLst>
                            <p:childTnLst>
                              <p:par>
                                <p:cTn id="9" presetID="1" presetClass="mediacall" presetSubtype="0" fill="hold" nodeType="afterEffect">
                                  <p:stCondLst>
                                    <p:cond delay="0"/>
                                  </p:stCondLst>
                                  <p:childTnLst>
                                    <p:cmd type="call" cmd="playFrom(0.0)">
                                      <p:cBhvr>
                                        <p:cTn id="10"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9382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–15 </a:t>
            </a:r>
            <a:endParaRPr lang="en-US" sz="7200" dirty="0"/>
          </a:p>
        </p:txBody>
      </p:sp>
    </p:spTree>
    <p:extLst>
      <p:ext uri="{BB962C8B-B14F-4D97-AF65-F5344CB8AC3E}">
        <p14:creationId xmlns:p14="http://schemas.microsoft.com/office/powerpoint/2010/main" val="3481915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TotalTime>
  <Words>753</Words>
  <Application>Microsoft Office PowerPoint</Application>
  <PresentationFormat>Widescreen</PresentationFormat>
  <Paragraphs>74</Paragraphs>
  <Slides>34</Slides>
  <Notes>0</Notes>
  <HiddenSlides>0</HiddenSlides>
  <MMClips>11</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Calibri</vt:lpstr>
      <vt:lpstr>Calibri Light</vt:lpstr>
      <vt:lpstr>Times New Roman</vt:lpstr>
      <vt:lpstr>Office Theme</vt:lpstr>
      <vt:lpstr>Equation</vt:lpstr>
      <vt:lpstr>25th Annual John O’Bryan  Mathematics Contest </vt:lpstr>
      <vt:lpstr>Basic Rules</vt:lpstr>
      <vt:lpstr>PowerPoint Presentation</vt:lpstr>
      <vt:lpstr>Question 1    (NO CALCULATORS)</vt:lpstr>
      <vt:lpstr>PowerPoint Presentation</vt:lpstr>
      <vt:lpstr>Question 1 (Answer)</vt:lpstr>
      <vt:lpstr>Question 2    (NO CALCULATORS)</vt:lpstr>
      <vt:lpstr>PowerPoint Presentation</vt:lpstr>
      <vt:lpstr>Question 2 (Answer)</vt:lpstr>
      <vt:lpstr>Question 3    (NO CALCULATORS)</vt:lpstr>
      <vt:lpstr>PowerPoint Presentation</vt:lpstr>
      <vt:lpstr>Question 3 (Answer)</vt:lpstr>
      <vt:lpstr>Question 4    (NO CALCULATORS)</vt:lpstr>
      <vt:lpstr>PowerPoint Presentation</vt:lpstr>
      <vt:lpstr>Question 4 (Answer)</vt:lpstr>
      <vt:lpstr>Question 5    (CALCULATORS ALLOWED)</vt:lpstr>
      <vt:lpstr>PowerPoint Presentation</vt:lpstr>
      <vt:lpstr>Question 5 (Answer)</vt:lpstr>
      <vt:lpstr>Question 6    (CALCULATORS ALLOWED)</vt:lpstr>
      <vt:lpstr>PowerPoint Presentation</vt:lpstr>
      <vt:lpstr>Question 6 (Answer)</vt:lpstr>
      <vt:lpstr>Question 7    (CALCULATORS ALLOWED)</vt:lpstr>
      <vt:lpstr>PowerPoint Presentation</vt:lpstr>
      <vt:lpstr>Question 7 (Answer)</vt:lpstr>
      <vt:lpstr>PowerPoint Presentation</vt:lpstr>
      <vt:lpstr>Question 8    (CALCULATORS ALLOWED)</vt:lpstr>
      <vt:lpstr>PowerPoint Presentation</vt:lpstr>
      <vt:lpstr>Question 8 (Answer)</vt:lpstr>
      <vt:lpstr>Tiebreaker 1 (CALCULATORS ALLOWED)</vt:lpstr>
      <vt:lpstr>PowerPoint Presentation</vt:lpstr>
      <vt:lpstr>Question T1 (Answer)</vt:lpstr>
      <vt:lpstr>Tiebreaker 2 (CALCULATORS ALLOWED)</vt:lpstr>
      <vt:lpstr>PowerPoint Presentation</vt:lpstr>
      <vt:lpstr>Question T2 (Answer)</vt:lpstr>
    </vt:vector>
  </TitlesOfParts>
  <Company>NKU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O’Bryan Mathematics Contest Two-Person Speed Competition</dc:title>
  <dc:creator>Joseph Nolan</dc:creator>
  <cp:lastModifiedBy>Joseph Nolan</cp:lastModifiedBy>
  <cp:revision>23</cp:revision>
  <cp:lastPrinted>2016-11-16T15:29:43Z</cp:lastPrinted>
  <dcterms:created xsi:type="dcterms:W3CDTF">2015-11-12T22:01:53Z</dcterms:created>
  <dcterms:modified xsi:type="dcterms:W3CDTF">2017-11-16T14:09:08Z</dcterms:modified>
</cp:coreProperties>
</file>