
<file path=[Content_Types].xml><?xml version="1.0" encoding="utf-8"?>
<Types xmlns="http://schemas.openxmlformats.org/package/2006/content-types">
  <Default Extension="png" ContentType="image/png"/>
  <Default Extension="mp3" ContentType="audio/m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8" r:id="rId2"/>
    <p:sldId id="299" r:id="rId3"/>
    <p:sldId id="257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7" r:id="rId12"/>
    <p:sldId id="268" r:id="rId13"/>
    <p:sldId id="269" r:id="rId14"/>
    <p:sldId id="271" r:id="rId15"/>
    <p:sldId id="272" r:id="rId16"/>
    <p:sldId id="273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93" r:id="rId27"/>
    <p:sldId id="284" r:id="rId28"/>
    <p:sldId id="285" r:id="rId29"/>
    <p:sldId id="286" r:id="rId30"/>
    <p:sldId id="294" r:id="rId31"/>
    <p:sldId id="295" r:id="rId32"/>
    <p:sldId id="287" r:id="rId33"/>
    <p:sldId id="288" r:id="rId34"/>
    <p:sldId id="289" r:id="rId35"/>
    <p:sldId id="290" r:id="rId36"/>
    <p:sldId id="291" r:id="rId37"/>
    <p:sldId id="292" r:id="rId38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92" autoAdjust="0"/>
    <p:restoredTop sz="94660"/>
  </p:normalViewPr>
  <p:slideViewPr>
    <p:cSldViewPr snapToGrid="0">
      <p:cViewPr varScale="1">
        <p:scale>
          <a:sx n="61" d="100"/>
          <a:sy n="61" d="100"/>
        </p:scale>
        <p:origin x="787" y="43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800000">
            <a:off x="1096185" y="-2807489"/>
            <a:ext cx="7285308" cy="11593425"/>
          </a:xfrm>
          <a:prstGeom prst="rect">
            <a:avLst/>
          </a:prstGeom>
          <a:solidFill>
            <a:srgbClr val="FFC7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4775" y="5406626"/>
            <a:ext cx="4354120" cy="145137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521C5-518E-4FB0-9737-7E1BA534A270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BB061-AC89-4FDE-A3A1-664D8744B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231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521C5-518E-4FB0-9737-7E1BA534A270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BB061-AC89-4FDE-A3A1-664D8744B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030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521C5-518E-4FB0-9737-7E1BA534A270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BB061-AC89-4FDE-A3A1-664D8744B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16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521C5-518E-4FB0-9737-7E1BA534A270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BB061-AC89-4FDE-A3A1-664D8744B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15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521C5-518E-4FB0-9737-7E1BA534A270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BB061-AC89-4FDE-A3A1-664D8744B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957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521C5-518E-4FB0-9737-7E1BA534A270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BB061-AC89-4FDE-A3A1-664D8744B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206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521C5-518E-4FB0-9737-7E1BA534A270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BB061-AC89-4FDE-A3A1-664D8744B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956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521C5-518E-4FB0-9737-7E1BA534A270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BB061-AC89-4FDE-A3A1-664D8744B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542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521C5-518E-4FB0-9737-7E1BA534A270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BB061-AC89-4FDE-A3A1-664D8744B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873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521C5-518E-4FB0-9737-7E1BA534A270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BB061-AC89-4FDE-A3A1-664D8744B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227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521C5-518E-4FB0-9737-7E1BA534A270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BB061-AC89-4FDE-A3A1-664D8744B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376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521C5-518E-4FB0-9737-7E1BA534A270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4BB061-AC89-4FDE-A3A1-664D8744B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174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5" Type="http://schemas.openxmlformats.org/officeDocument/2006/relationships/image" Target="../media/image40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5" Type="http://schemas.openxmlformats.org/officeDocument/2006/relationships/image" Target="../media/image50.png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5" Type="http://schemas.openxmlformats.org/officeDocument/2006/relationships/image" Target="../media/image7.png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5" Type="http://schemas.openxmlformats.org/officeDocument/2006/relationships/image" Target="../media/image8.png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5" Type="http://schemas.openxmlformats.org/officeDocument/2006/relationships/image" Target="../media/image9.png"/><Relationship Id="rId4" Type="http://schemas.openxmlformats.org/officeDocument/2006/relationships/image" Target="../media/image4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5" Type="http://schemas.openxmlformats.org/officeDocument/2006/relationships/image" Target="../media/image11.png"/><Relationship Id="rId4" Type="http://schemas.openxmlformats.org/officeDocument/2006/relationships/image" Target="../media/image4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5" Type="http://schemas.openxmlformats.org/officeDocument/2006/relationships/image" Target="../media/image12.png"/><Relationship Id="rId4" Type="http://schemas.openxmlformats.org/officeDocument/2006/relationships/image" Target="../media/image4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5" Type="http://schemas.openxmlformats.org/officeDocument/2006/relationships/image" Target="../media/image13.png"/><Relationship Id="rId4" Type="http://schemas.openxmlformats.org/officeDocument/2006/relationships/image" Target="../media/image4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5" Type="http://schemas.openxmlformats.org/officeDocument/2006/relationships/image" Target="../media/image30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53299" y="-138611"/>
            <a:ext cx="12698597" cy="7135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47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2 (Answer)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dirty="0" smtClean="0"/>
              <a:t>20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481915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0"/>
            <a:ext cx="9139989" cy="1325563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Question </a:t>
            </a:r>
            <a:r>
              <a:rPr lang="en-US" sz="5400" b="1" dirty="0"/>
              <a:t>3</a:t>
            </a:r>
            <a:r>
              <a:rPr lang="en-US" sz="5400" b="1" dirty="0" smtClean="0"/>
              <a:t>    (NO CALCULATORS)</a:t>
            </a:r>
            <a:endParaRPr lang="en-US" sz="5400" b="1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232651" y="5828172"/>
            <a:ext cx="9643895" cy="572628"/>
          </a:xfrm>
          <a:prstGeom prst="rect">
            <a:avLst/>
          </a:prstGeom>
          <a:gradFill rotWithShape="1">
            <a:gsLst>
              <a:gs pos="62000">
                <a:schemeClr val="accent6">
                  <a:lumMod val="60000"/>
                  <a:lumOff val="40000"/>
                </a:schemeClr>
              </a:gs>
              <a:gs pos="0">
                <a:schemeClr val="accent6">
                  <a:lumMod val="40000"/>
                  <a:lumOff val="60000"/>
                </a:schemeClr>
              </a:gs>
              <a:gs pos="66000">
                <a:schemeClr val="accent4">
                  <a:lumMod val="60000"/>
                  <a:lumOff val="40000"/>
                </a:schemeClr>
              </a:gs>
              <a:gs pos="100000">
                <a:srgbClr val="FF3300"/>
              </a:gs>
            </a:gsLst>
            <a:lin ang="0" scaled="1"/>
          </a:gra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pic>
        <p:nvPicPr>
          <p:cNvPr id="6" name="10306_1369836277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157678" y="5828172"/>
            <a:ext cx="609600" cy="6096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0" y="1426464"/>
                <a:ext cx="12192000" cy="40996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400" dirty="0"/>
                  <a:t>Let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4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440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sz="4400" i="1">
                                <a:latin typeface="Cambria Math" panose="02040503050406030204" pitchFamily="18" charset="0"/>
                              </a:rPr>
                              <m:t>8</m:t>
                            </m:r>
                          </m:sub>
                        </m:sSub>
                      </m:fName>
                      <m:e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64</m:t>
                        </m:r>
                      </m:e>
                    </m:func>
                    <m:r>
                      <a:rPr lang="en-US" sz="4400" i="1">
                        <a:latin typeface="Cambria Math" panose="02040503050406030204" pitchFamily="18" charset="0"/>
                      </a:rPr>
                      <m:t>+</m:t>
                    </m:r>
                    <m:func>
                      <m:funcPr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4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440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sz="4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fName>
                      <m:e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func>
                    <m:r>
                      <a:rPr lang="en-US" sz="4400" i="1">
                        <a:latin typeface="Cambria Math" panose="02040503050406030204" pitchFamily="18" charset="0"/>
                      </a:rPr>
                      <m:t>−2</m:t>
                    </m:r>
                    <m:func>
                      <m:funcPr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4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440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sz="4400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</m:fName>
                      <m:e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8</m:t>
                        </m:r>
                      </m:e>
                    </m:func>
                    <m:r>
                      <a:rPr lang="en-US" sz="4400" i="1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US" sz="4400" dirty="0" smtClean="0"/>
                  <a:t>,</a:t>
                </a:r>
                <a:r>
                  <a:rPr lang="en-US" sz="4400" dirty="0"/>
                  <a:t> </a:t>
                </a:r>
                <a:r>
                  <a:rPr lang="en-US" sz="4400" dirty="0" smtClean="0"/>
                  <a:t>and </a:t>
                </a:r>
                <a:endParaRPr lang="en-US" sz="4400" i="1" dirty="0" smtClean="0"/>
              </a:p>
              <a:p>
                <a:pPr algn="ctr"/>
                <a:endParaRPr lang="en-US" sz="4400" i="1" dirty="0" smtClean="0"/>
              </a:p>
              <a:p>
                <a:pPr algn="ctr"/>
                <a14:m>
                  <m:oMath xmlns:m="http://schemas.openxmlformats.org/officeDocument/2006/math">
                    <m:r>
                      <a:rPr lang="en-US" sz="4400" i="1">
                        <a:latin typeface="Cambria Math" panose="02040503050406030204" pitchFamily="18" charset="0"/>
                      </a:rPr>
                      <m:t>3</m:t>
                    </m:r>
                    <m:func>
                      <m:funcPr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44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f>
                          <m:fPr>
                            <m:ctrlPr>
                              <a:rPr lang="en-US" sz="4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400" i="1">
                                <a:latin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4400" i="1">
                                <a:latin typeface="Cambria Math" panose="02040503050406030204" pitchFamily="18" charset="0"/>
                              </a:rPr>
                              <m:t>6</m:t>
                            </m:r>
                          </m:den>
                        </m:f>
                      </m:e>
                    </m:func>
                    <m:r>
                      <a:rPr lang="en-US" sz="4400" i="1">
                        <a:latin typeface="Cambria Math" panose="02040503050406030204" pitchFamily="18" charset="0"/>
                      </a:rPr>
                      <m:t>+4</m:t>
                    </m:r>
                    <m:func>
                      <m:funcPr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440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𝜃𝜋</m:t>
                        </m:r>
                      </m:e>
                    </m:func>
                    <m:r>
                      <a:rPr lang="en-US" sz="4400" i="1">
                        <a:latin typeface="Cambria Math" panose="02040503050406030204" pitchFamily="18" charset="0"/>
                      </a:rPr>
                      <m:t>+7</m:t>
                    </m:r>
                    <m:func>
                      <m:funcPr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44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f>
                          <m:fPr>
                            <m:ctrlPr>
                              <a:rPr lang="en-US" sz="4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400" i="1">
                                <a:latin typeface="Cambria Math" panose="02040503050406030204" pitchFamily="18" charset="0"/>
                              </a:rPr>
                              <m:t>5</m:t>
                            </m:r>
                            <m:r>
                              <a:rPr lang="en-US" sz="4400" i="1">
                                <a:latin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44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e>
                    </m:func>
                    <m:r>
                      <a:rPr lang="en-US" sz="4400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sz="4400" dirty="0"/>
                  <a:t> with </a:t>
                </a:r>
                <a14:m>
                  <m:oMath xmlns:m="http://schemas.openxmlformats.org/officeDocument/2006/math">
                    <m:r>
                      <a:rPr lang="en-US" sz="4400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US" sz="4400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US" sz="4400" i="1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sz="4400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sz="4400" dirty="0"/>
                  <a:t>. </a:t>
                </a:r>
                <a:endParaRPr lang="en-US" sz="4400" dirty="0" smtClean="0"/>
              </a:p>
              <a:p>
                <a:pPr algn="ctr"/>
                <a:endParaRPr lang="en-US" sz="4400" dirty="0"/>
              </a:p>
              <a:p>
                <a:pPr algn="ctr"/>
                <a:r>
                  <a:rPr lang="en-US" sz="4400" dirty="0" smtClean="0"/>
                  <a:t>Determine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𝑘</m:t>
                        </m:r>
                      </m:num>
                      <m:den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𝜃</m:t>
                        </m:r>
                      </m:den>
                    </m:f>
                    <m:r>
                      <a:rPr lang="en-US" sz="4400" i="1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sz="4400" dirty="0"/>
                  <a:t> 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426464"/>
                <a:ext cx="12192000" cy="4099648"/>
              </a:xfrm>
              <a:prstGeom prst="rect">
                <a:avLst/>
              </a:prstGeom>
              <a:blipFill>
                <a:blip r:embed="rId5"/>
                <a:stretch>
                  <a:fillRect t="-2972" r="-400" b="-26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89262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8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800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3564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2655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3 (Answer)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7200" dirty="0" smtClean="0"/>
              <a:t>24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2622851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0"/>
            <a:ext cx="9139989" cy="1325563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Question 4    (NO CALCULATORS)</a:t>
            </a:r>
            <a:endParaRPr lang="en-US" sz="5400" b="1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232651" y="5828172"/>
            <a:ext cx="9643895" cy="572628"/>
          </a:xfrm>
          <a:prstGeom prst="rect">
            <a:avLst/>
          </a:prstGeom>
          <a:gradFill rotWithShape="1">
            <a:gsLst>
              <a:gs pos="62000">
                <a:schemeClr val="accent6">
                  <a:lumMod val="60000"/>
                  <a:lumOff val="40000"/>
                </a:schemeClr>
              </a:gs>
              <a:gs pos="0">
                <a:schemeClr val="accent6">
                  <a:lumMod val="40000"/>
                  <a:lumOff val="60000"/>
                </a:schemeClr>
              </a:gs>
              <a:gs pos="66000">
                <a:schemeClr val="accent4">
                  <a:lumMod val="60000"/>
                  <a:lumOff val="40000"/>
                </a:schemeClr>
              </a:gs>
              <a:gs pos="100000">
                <a:srgbClr val="FF3300"/>
              </a:gs>
            </a:gsLst>
            <a:lin ang="0" scaled="1"/>
          </a:gra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pic>
        <p:nvPicPr>
          <p:cNvPr id="6" name="10306_1369836277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157678" y="5828172"/>
            <a:ext cx="609600" cy="609600"/>
          </a:xfrm>
          <a:prstGeom prst="rect">
            <a:avLst/>
          </a:prstGeom>
        </p:spPr>
      </p:pic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Rectangle 1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" name="Rectangle 1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0" y="1444752"/>
                <a:ext cx="12192000" cy="38280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800" dirty="0"/>
                  <a:t>Let </a:t>
                </a:r>
                <a14:m>
                  <m:oMath xmlns:m="http://schemas.openxmlformats.org/officeDocument/2006/math">
                    <m:r>
                      <a:rPr lang="en-US" sz="4800" i="1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sz="4800" dirty="0"/>
                  <a:t> be the coefficient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r>
                  <a:rPr lang="en-US" sz="4800" dirty="0"/>
                  <a:t>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+1)</m:t>
                        </m:r>
                      </m:e>
                      <m:sup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7</m:t>
                        </m:r>
                      </m:sup>
                    </m:sSup>
                  </m:oMath>
                </a14:m>
                <a:r>
                  <a:rPr lang="en-US" sz="4800" dirty="0"/>
                  <a:t> </a:t>
                </a:r>
                <a:endParaRPr lang="en-US" sz="4800" dirty="0" smtClean="0"/>
              </a:p>
              <a:p>
                <a:pPr algn="ctr"/>
                <a:endParaRPr lang="en-US" sz="4800" dirty="0"/>
              </a:p>
              <a:p>
                <a:pPr algn="ctr"/>
                <a:r>
                  <a:rPr lang="en-US" sz="4800" dirty="0" smtClean="0"/>
                  <a:t>and </a:t>
                </a:r>
                <a:r>
                  <a:rPr lang="en-US" sz="4800" dirty="0"/>
                  <a:t>t be the coefficient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4800" dirty="0"/>
                  <a:t>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+2)</m:t>
                        </m:r>
                      </m:e>
                      <m:sup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</m:oMath>
                </a14:m>
                <a:r>
                  <a:rPr lang="en-US" sz="4800" dirty="0"/>
                  <a:t>. </a:t>
                </a:r>
                <a:endParaRPr lang="en-US" sz="4800" dirty="0" smtClean="0"/>
              </a:p>
              <a:p>
                <a:pPr algn="ctr"/>
                <a:endParaRPr lang="en-US" sz="4800" dirty="0"/>
              </a:p>
              <a:p>
                <a:pPr algn="ctr"/>
                <a:r>
                  <a:rPr lang="en-US" sz="4800" dirty="0" smtClean="0"/>
                  <a:t>Determine </a:t>
                </a:r>
                <a14:m>
                  <m:oMath xmlns:m="http://schemas.openxmlformats.org/officeDocument/2006/math">
                    <m:r>
                      <a:rPr lang="en-US" sz="48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4800" i="1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48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8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48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4800" dirty="0"/>
                  <a:t>. 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444752"/>
                <a:ext cx="12192000" cy="3828099"/>
              </a:xfrm>
              <a:prstGeom prst="rect">
                <a:avLst/>
              </a:prstGeom>
              <a:blipFill>
                <a:blip r:embed="rId5"/>
                <a:stretch>
                  <a:fillRect t="-3025" b="-76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18337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8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800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3564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537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4 (Answer)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0" i="1" smtClean="0">
                          <a:latin typeface="Cambria Math" panose="02040503050406030204" pitchFamily="18" charset="0"/>
                        </a:rPr>
                        <m:t>−5</m:t>
                      </m:r>
                    </m:oMath>
                  </m:oMathPara>
                </a14:m>
                <a:endParaRPr lang="en-US" sz="4800" b="0" dirty="0" smtClean="0"/>
              </a:p>
              <a:p>
                <a:pPr marL="0" indent="0">
                  <a:buNone/>
                </a:pPr>
                <a:endParaRPr lang="en-US" sz="7200" dirty="0" smtClean="0"/>
              </a:p>
              <a:p>
                <a:pPr marL="0" indent="0">
                  <a:buNone/>
                </a:pPr>
                <a:endParaRPr lang="en-US" sz="7200" dirty="0"/>
              </a:p>
              <a:p>
                <a:pPr marL="0" indent="0">
                  <a:buNone/>
                </a:pPr>
                <a:r>
                  <a:rPr lang="en-US" sz="4300" dirty="0" smtClean="0"/>
                  <a:t>You may use calculators beginning with the next question.</a:t>
                </a:r>
                <a:endParaRPr lang="en-US" sz="43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2319" b="-50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98089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0"/>
            <a:ext cx="9139989" cy="1325563"/>
          </a:xfrm>
        </p:spPr>
        <p:txBody>
          <a:bodyPr>
            <a:normAutofit fontScale="90000"/>
          </a:bodyPr>
          <a:lstStyle/>
          <a:p>
            <a:r>
              <a:rPr lang="en-US" sz="5400" b="1" dirty="0" smtClean="0"/>
              <a:t>Question 5    </a:t>
            </a:r>
            <a:r>
              <a:rPr lang="en-US" b="1" dirty="0" smtClean="0"/>
              <a:t>(CALCULATORS ALLOWED)</a:t>
            </a:r>
            <a:endParaRPr lang="en-US" b="1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232651" y="5828172"/>
            <a:ext cx="9643895" cy="572628"/>
          </a:xfrm>
          <a:prstGeom prst="rect">
            <a:avLst/>
          </a:prstGeom>
          <a:gradFill rotWithShape="1">
            <a:gsLst>
              <a:gs pos="62000">
                <a:schemeClr val="accent6">
                  <a:lumMod val="60000"/>
                  <a:lumOff val="40000"/>
                </a:schemeClr>
              </a:gs>
              <a:gs pos="0">
                <a:schemeClr val="accent6">
                  <a:lumMod val="40000"/>
                  <a:lumOff val="60000"/>
                </a:schemeClr>
              </a:gs>
              <a:gs pos="66000">
                <a:schemeClr val="accent4">
                  <a:lumMod val="60000"/>
                  <a:lumOff val="40000"/>
                </a:schemeClr>
              </a:gs>
              <a:gs pos="100000">
                <a:srgbClr val="FF3300"/>
              </a:gs>
            </a:gsLst>
            <a:lin ang="0" scaled="1"/>
          </a:gra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pic>
        <p:nvPicPr>
          <p:cNvPr id="6" name="10306_1369836277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157678" y="5828172"/>
            <a:ext cx="609600" cy="6096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-2007" y="1133856"/>
                <a:ext cx="12192000" cy="45652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400" dirty="0"/>
                  <a:t>Let </a:t>
                </a:r>
                <a14:m>
                  <m:oMath xmlns:m="http://schemas.openxmlformats.org/officeDocument/2006/math">
                    <m:r>
                      <a:rPr lang="en-US" sz="44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4400" dirty="0"/>
                  <a:t> be a positive integer number base so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28</m:t>
                        </m:r>
                      </m:e>
                      <m:sub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  <m:r>
                      <a:rPr lang="en-US" sz="44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132</m:t>
                        </m:r>
                      </m:e>
                      <m:sub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</m:oMath>
                </a14:m>
                <a:r>
                  <a:rPr lang="en-US" sz="4400" dirty="0"/>
                  <a:t>. </a:t>
                </a:r>
                <a:endParaRPr lang="en-US" sz="4400" dirty="0" smtClean="0"/>
              </a:p>
              <a:p>
                <a:pPr algn="ctr"/>
                <a:endParaRPr lang="en-US" sz="4400" dirty="0"/>
              </a:p>
              <a:p>
                <a:pPr algn="ctr"/>
                <a:r>
                  <a:rPr lang="en-US" sz="4400" dirty="0" smtClean="0"/>
                  <a:t>Let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−2</m:t>
                        </m:r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𝑐</m:t>
                        </m:r>
                      </m:sup>
                    </m:sSup>
                    <m:r>
                      <a:rPr lang="en-US" sz="4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4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  <m:sup>
                            <m:r>
                              <a:rPr lang="en-US" sz="4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44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en-US" sz="44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440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p>
                        </m:sSup>
                      </m:num>
                      <m:den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81</m:t>
                        </m:r>
                      </m:den>
                    </m:f>
                  </m:oMath>
                </a14:m>
                <a:r>
                  <a:rPr lang="en-US" sz="4400" dirty="0"/>
                  <a:t>. </a:t>
                </a:r>
                <a:endParaRPr lang="en-US" sz="4400" dirty="0" smtClean="0"/>
              </a:p>
              <a:p>
                <a:pPr algn="ctr"/>
                <a:endParaRPr lang="en-US" sz="4400" dirty="0"/>
              </a:p>
              <a:p>
                <a:pPr algn="ctr"/>
                <a:r>
                  <a:rPr lang="en-US" sz="4400" dirty="0" smtClean="0"/>
                  <a:t>Determine </a:t>
                </a:r>
                <a14:m>
                  <m:oMath xmlns:m="http://schemas.openxmlformats.org/officeDocument/2006/math">
                    <m:r>
                      <a:rPr lang="en-US" sz="4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44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44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400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sz="44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400" i="1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sz="4400" dirty="0"/>
                  <a:t>). 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007" y="1133856"/>
                <a:ext cx="12192000" cy="4565289"/>
              </a:xfrm>
              <a:prstGeom prst="rect">
                <a:avLst/>
              </a:prstGeom>
              <a:blipFill>
                <a:blip r:embed="rId5"/>
                <a:stretch>
                  <a:fillRect t="-2670" b="-54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21789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8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800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3564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87689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5 (Answer)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7200" dirty="0" smtClean="0"/>
              <a:t>21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1552457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43772" y="-152900"/>
            <a:ext cx="12679544" cy="716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6080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0"/>
            <a:ext cx="9139989" cy="1325563"/>
          </a:xfrm>
        </p:spPr>
        <p:txBody>
          <a:bodyPr>
            <a:normAutofit fontScale="90000"/>
          </a:bodyPr>
          <a:lstStyle/>
          <a:p>
            <a:r>
              <a:rPr lang="en-US" sz="5400" b="1" dirty="0" smtClean="0"/>
              <a:t>Question 6    </a:t>
            </a:r>
            <a:r>
              <a:rPr lang="en-US" b="1" dirty="0" smtClean="0"/>
              <a:t>(CALCULATORS ALLOWED)</a:t>
            </a:r>
            <a:endParaRPr lang="en-US" b="1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232651" y="5828172"/>
            <a:ext cx="9643895" cy="572628"/>
          </a:xfrm>
          <a:prstGeom prst="rect">
            <a:avLst/>
          </a:prstGeom>
          <a:gradFill rotWithShape="1">
            <a:gsLst>
              <a:gs pos="62000">
                <a:schemeClr val="accent6">
                  <a:lumMod val="60000"/>
                  <a:lumOff val="40000"/>
                </a:schemeClr>
              </a:gs>
              <a:gs pos="0">
                <a:schemeClr val="accent6">
                  <a:lumMod val="40000"/>
                  <a:lumOff val="60000"/>
                </a:schemeClr>
              </a:gs>
              <a:gs pos="66000">
                <a:schemeClr val="accent4">
                  <a:lumMod val="60000"/>
                  <a:lumOff val="40000"/>
                </a:schemeClr>
              </a:gs>
              <a:gs pos="100000">
                <a:srgbClr val="FF3300"/>
              </a:gs>
            </a:gsLst>
            <a:lin ang="0" scaled="1"/>
          </a:gra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pic>
        <p:nvPicPr>
          <p:cNvPr id="6" name="10306_1369836277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157678" y="5828172"/>
            <a:ext cx="609600" cy="609600"/>
          </a:xfrm>
          <a:prstGeom prst="rect">
            <a:avLst/>
          </a:prstGeom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0" y="1325563"/>
                <a:ext cx="12192000" cy="41703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400" dirty="0" smtClean="0"/>
                  <a:t>A circle </a:t>
                </a:r>
                <a14:m>
                  <m:oMath xmlns:m="http://schemas.openxmlformats.org/officeDocument/2006/math">
                    <m:r>
                      <a:rPr lang="en-US" sz="44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sz="4400" dirty="0"/>
                  <a:t> has a diameter with endpoints </a:t>
                </a:r>
                <a:endParaRPr lang="en-US" sz="4400" i="1" dirty="0" smtClean="0"/>
              </a:p>
              <a:p>
                <a:pPr algn="ctr"/>
                <a14:m>
                  <m:oMath xmlns:m="http://schemas.openxmlformats.org/officeDocument/2006/math">
                    <m:r>
                      <a:rPr lang="en-US" sz="44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4400" i="1">
                        <a:latin typeface="Cambria Math" panose="02040503050406030204" pitchFamily="18" charset="0"/>
                      </a:rPr>
                      <m:t>(4,−1)</m:t>
                    </m:r>
                  </m:oMath>
                </a14:m>
                <a:r>
                  <a:rPr lang="en-US" sz="4400" dirty="0"/>
                  <a:t> and </a:t>
                </a:r>
                <a14:m>
                  <m:oMath xmlns:m="http://schemas.openxmlformats.org/officeDocument/2006/math">
                    <m:r>
                      <a:rPr lang="en-US" sz="4400" i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4400" i="1">
                        <a:latin typeface="Cambria Math" panose="02040503050406030204" pitchFamily="18" charset="0"/>
                      </a:rPr>
                      <m:t>(2,5)</m:t>
                    </m:r>
                  </m:oMath>
                </a14:m>
                <a:r>
                  <a:rPr lang="en-US" sz="4400" dirty="0"/>
                  <a:t>.</a:t>
                </a:r>
                <a:endParaRPr lang="en-US" sz="4400" dirty="0" smtClean="0"/>
              </a:p>
              <a:p>
                <a:pPr algn="ctr"/>
                <a:endParaRPr lang="en-US" sz="4400" dirty="0"/>
              </a:p>
              <a:p>
                <a:pPr algn="ctr"/>
                <a:r>
                  <a:rPr lang="en-US" sz="4400" dirty="0" smtClean="0"/>
                  <a:t>If </a:t>
                </a:r>
                <a14:m>
                  <m:oMath xmlns:m="http://schemas.openxmlformats.org/officeDocument/2006/math">
                    <m:r>
                      <a:rPr lang="en-US" sz="44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sz="4400" dirty="0" smtClean="0"/>
                  <a:t> has center </a:t>
                </a:r>
                <a14:m>
                  <m:oMath xmlns:m="http://schemas.openxmlformats.org/officeDocument/2006/math">
                    <m:r>
                      <a:rPr lang="en-US" sz="4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4400" i="1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sz="44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44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4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4400" dirty="0"/>
                  <a:t> </a:t>
                </a:r>
                <a:r>
                  <a:rPr lang="en-US" sz="4400" dirty="0" smtClean="0"/>
                  <a:t>and </a:t>
                </a:r>
                <a:r>
                  <a:rPr lang="en-US" sz="4400" dirty="0"/>
                  <a:t>radius </a:t>
                </a:r>
                <a14:m>
                  <m:oMath xmlns:m="http://schemas.openxmlformats.org/officeDocument/2006/math">
                    <m:r>
                      <a:rPr lang="en-US" sz="44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sz="4400" dirty="0"/>
                  <a:t>, </a:t>
                </a:r>
                <a:endParaRPr lang="en-US" sz="4400" dirty="0" smtClean="0"/>
              </a:p>
              <a:p>
                <a:pPr algn="ctr"/>
                <a:endParaRPr lang="en-US" sz="4400" dirty="0"/>
              </a:p>
              <a:p>
                <a:pPr algn="ctr"/>
                <a:r>
                  <a:rPr lang="en-US" sz="4400" dirty="0" smtClean="0"/>
                  <a:t>determine </a:t>
                </a:r>
                <a14:m>
                  <m:oMath xmlns:m="http://schemas.openxmlformats.org/officeDocument/2006/math">
                    <m:r>
                      <a:rPr lang="en-US" sz="4400" b="0" i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4400" i="1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sz="44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4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4400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4400" dirty="0" smtClean="0"/>
                  <a:t>). </a:t>
                </a:r>
                <a:endParaRPr lang="en-US" sz="44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325563"/>
                <a:ext cx="12192000" cy="4170309"/>
              </a:xfrm>
              <a:prstGeom prst="rect">
                <a:avLst/>
              </a:prstGeom>
              <a:blipFill>
                <a:blip r:embed="rId5"/>
                <a:stretch>
                  <a:fillRect t="-2920" b="-59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45812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8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800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3564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9618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6 (Answer)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7200" dirty="0" smtClean="0"/>
              <a:t>15</a:t>
            </a:r>
          </a:p>
          <a:p>
            <a:pPr marL="0" indent="0">
              <a:buNone/>
            </a:pP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107760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0"/>
            <a:ext cx="9139989" cy="1325563"/>
          </a:xfrm>
        </p:spPr>
        <p:txBody>
          <a:bodyPr>
            <a:normAutofit fontScale="90000"/>
          </a:bodyPr>
          <a:lstStyle/>
          <a:p>
            <a:r>
              <a:rPr lang="en-US" sz="5400" b="1" dirty="0" smtClean="0"/>
              <a:t>Question 7    </a:t>
            </a:r>
            <a:r>
              <a:rPr lang="en-US" b="1" dirty="0" smtClean="0"/>
              <a:t>(CALCULATORS ALLOWED)</a:t>
            </a:r>
            <a:endParaRPr lang="en-US" b="1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232651" y="5828172"/>
            <a:ext cx="9643895" cy="572628"/>
          </a:xfrm>
          <a:prstGeom prst="rect">
            <a:avLst/>
          </a:prstGeom>
          <a:gradFill rotWithShape="1">
            <a:gsLst>
              <a:gs pos="62000">
                <a:schemeClr val="accent6">
                  <a:lumMod val="60000"/>
                  <a:lumOff val="40000"/>
                </a:schemeClr>
              </a:gs>
              <a:gs pos="0">
                <a:schemeClr val="accent6">
                  <a:lumMod val="40000"/>
                  <a:lumOff val="60000"/>
                </a:schemeClr>
              </a:gs>
              <a:gs pos="66000">
                <a:schemeClr val="accent4">
                  <a:lumMod val="60000"/>
                  <a:lumOff val="40000"/>
                </a:schemeClr>
              </a:gs>
              <a:gs pos="100000">
                <a:srgbClr val="FF3300"/>
              </a:gs>
            </a:gsLst>
            <a:lin ang="0" scaled="1"/>
          </a:gra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pic>
        <p:nvPicPr>
          <p:cNvPr id="6" name="10306_1369836277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157678" y="5828172"/>
            <a:ext cx="609600" cy="609600"/>
          </a:xfrm>
          <a:prstGeom prst="rect">
            <a:avLst/>
          </a:prstGeom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0" y="905256"/>
                <a:ext cx="12192000" cy="50167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dirty="0"/>
                  <a:t>Let </a:t>
                </a:r>
                <a14:m>
                  <m:oMath xmlns:m="http://schemas.openxmlformats.org/officeDocument/2006/math">
                    <m:r>
                      <a:rPr lang="en-US" sz="4000" i="1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sz="4000" dirty="0"/>
                  <a:t> be the probability of rolling at least one 6 </a:t>
                </a:r>
                <a:endParaRPr lang="en-US" sz="4000" dirty="0" smtClean="0"/>
              </a:p>
              <a:p>
                <a:pPr algn="ctr"/>
                <a:r>
                  <a:rPr lang="en-US" sz="4000" dirty="0" smtClean="0"/>
                  <a:t>on </a:t>
                </a:r>
                <a:r>
                  <a:rPr lang="en-US" sz="4000" dirty="0"/>
                  <a:t>one roll of two fair, standard, cubical dice. </a:t>
                </a:r>
                <a:endParaRPr lang="en-US" sz="4000" dirty="0" smtClean="0"/>
              </a:p>
              <a:p>
                <a:pPr algn="ctr"/>
                <a:endParaRPr lang="en-US" sz="4000" dirty="0"/>
              </a:p>
              <a:p>
                <a:pPr algn="ctr"/>
                <a:r>
                  <a:rPr lang="en-US" sz="4000" dirty="0" smtClean="0"/>
                  <a:t>Let </a:t>
                </a:r>
                <a14:m>
                  <m:oMath xmlns:m="http://schemas.openxmlformats.org/officeDocument/2006/math">
                    <m:r>
                      <a:rPr lang="en-US" sz="4000" i="1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US" sz="4000" dirty="0"/>
                  <a:t> be the probability of rolling a sum of 20 </a:t>
                </a:r>
                <a:endParaRPr lang="en-US" sz="4000" dirty="0" smtClean="0"/>
              </a:p>
              <a:p>
                <a:pPr algn="ctr"/>
                <a:r>
                  <a:rPr lang="en-US" sz="4000" dirty="0" smtClean="0"/>
                  <a:t>on </a:t>
                </a:r>
                <a:r>
                  <a:rPr lang="en-US" sz="4000" dirty="0"/>
                  <a:t>one roll of two fair, standard, 20-sided dice. </a:t>
                </a:r>
                <a:endParaRPr lang="en-US" sz="4000" dirty="0" smtClean="0"/>
              </a:p>
              <a:p>
                <a:pPr algn="ctr"/>
                <a:endParaRPr lang="en-US" sz="4000" dirty="0"/>
              </a:p>
              <a:p>
                <a:pPr algn="ctr"/>
                <a:r>
                  <a:rPr lang="en-US" sz="4000" dirty="0" smtClean="0"/>
                  <a:t>Determine </a:t>
                </a:r>
                <a14:m>
                  <m:oMath xmlns:m="http://schemas.openxmlformats.org/officeDocument/2006/math">
                    <m:r>
                      <a:rPr lang="en-US" sz="40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4000" i="1">
                        <a:latin typeface="Cambria Math" panose="02040503050406030204" pitchFamily="18" charset="0"/>
                      </a:rPr>
                      <m:t>𝑝𝑞</m:t>
                    </m:r>
                    <m:r>
                      <a:rPr lang="en-US" sz="40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4000" dirty="0"/>
                  <a:t>. </a:t>
                </a:r>
                <a:endParaRPr lang="en-US" sz="4000" dirty="0" smtClean="0"/>
              </a:p>
              <a:p>
                <a:pPr algn="ctr"/>
                <a:r>
                  <a:rPr lang="en-US" sz="2800" dirty="0" smtClean="0"/>
                  <a:t>Provide </a:t>
                </a:r>
                <a:r>
                  <a:rPr lang="en-US" sz="2800" dirty="0"/>
                  <a:t>your answer as a common reduced fraction. 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905256"/>
                <a:ext cx="12192000" cy="5016758"/>
              </a:xfrm>
              <a:prstGeom prst="rect">
                <a:avLst/>
              </a:prstGeom>
              <a:blipFill>
                <a:blip r:embed="rId5"/>
                <a:stretch>
                  <a:fillRect t="-21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58296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8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800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3564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2753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7 (Answer)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5605481" y="1773936"/>
                <a:ext cx="1846659" cy="13876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800" b="0" i="1" smtClean="0">
                              <a:latin typeface="Cambria Math" panose="02040503050406030204" pitchFamily="18" charset="0"/>
                            </a:rPr>
                            <m:t>209</m:t>
                          </m:r>
                        </m:num>
                        <m:den>
                          <m:r>
                            <a:rPr lang="en-US" sz="4800" b="0" i="1" smtClean="0">
                              <a:latin typeface="Cambria Math" panose="02040503050406030204" pitchFamily="18" charset="0"/>
                            </a:rPr>
                            <m:t>14400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5481" y="1773936"/>
                <a:ext cx="1846659" cy="138768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05518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95425" y="882650"/>
            <a:ext cx="95631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 smtClean="0"/>
              <a:t>Question 8 will be the final question.  Proctors will keep and total your answer sheets after you submit this question.  </a:t>
            </a:r>
          </a:p>
          <a:p>
            <a:pPr marL="0" indent="0">
              <a:buNone/>
            </a:pPr>
            <a:endParaRPr lang="en-US" sz="4400" dirty="0"/>
          </a:p>
          <a:p>
            <a:pPr marL="0" indent="0">
              <a:buNone/>
            </a:pPr>
            <a:r>
              <a:rPr lang="en-US" sz="4400" dirty="0" smtClean="0"/>
              <a:t>Please remain in your seats until totals have been verified, as ties among the top three positions would be broken with tie-breaker questions.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312404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0"/>
            <a:ext cx="9139989" cy="1325563"/>
          </a:xfrm>
        </p:spPr>
        <p:txBody>
          <a:bodyPr>
            <a:normAutofit fontScale="90000"/>
          </a:bodyPr>
          <a:lstStyle/>
          <a:p>
            <a:r>
              <a:rPr lang="en-US" sz="5400" b="1" dirty="0" smtClean="0"/>
              <a:t>Question 8    </a:t>
            </a:r>
            <a:r>
              <a:rPr lang="en-US" b="1" dirty="0" smtClean="0"/>
              <a:t>(CALCULATORS ALLOWED)</a:t>
            </a:r>
            <a:endParaRPr lang="en-US" b="1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232651" y="5828172"/>
            <a:ext cx="9643895" cy="572628"/>
          </a:xfrm>
          <a:prstGeom prst="rect">
            <a:avLst/>
          </a:prstGeom>
          <a:gradFill rotWithShape="1">
            <a:gsLst>
              <a:gs pos="62000">
                <a:schemeClr val="accent6">
                  <a:lumMod val="60000"/>
                  <a:lumOff val="40000"/>
                </a:schemeClr>
              </a:gs>
              <a:gs pos="0">
                <a:schemeClr val="accent6">
                  <a:lumMod val="40000"/>
                  <a:lumOff val="60000"/>
                </a:schemeClr>
              </a:gs>
              <a:gs pos="66000">
                <a:schemeClr val="accent4">
                  <a:lumMod val="60000"/>
                  <a:lumOff val="40000"/>
                </a:schemeClr>
              </a:gs>
              <a:gs pos="100000">
                <a:srgbClr val="FF3300"/>
              </a:gs>
            </a:gsLst>
            <a:lin ang="0" scaled="1"/>
          </a:gra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pic>
        <p:nvPicPr>
          <p:cNvPr id="6" name="10306_1369836277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157678" y="5828172"/>
            <a:ext cx="609600" cy="6096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0" y="1170432"/>
                <a:ext cx="12192000" cy="43610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dirty="0"/>
                  <a:t>Let </a:t>
                </a:r>
                <a14:m>
                  <m:oMath xmlns:m="http://schemas.openxmlformats.org/officeDocument/2006/math">
                    <m:r>
                      <a:rPr lang="en-US" sz="40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40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40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4000" i="1">
                                <a:latin typeface="Cambria Math" panose="02040503050406030204" pitchFamily="18" charset="0"/>
                              </a:rPr>
                              <m:t>1968</m:t>
                            </m:r>
                          </m:e>
                        </m:rad>
                      </m:den>
                    </m:f>
                    <m:r>
                      <a:rPr lang="en-US" sz="4000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40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4000" i="1">
                                <a:latin typeface="Cambria Math" panose="02040503050406030204" pitchFamily="18" charset="0"/>
                              </a:rPr>
                              <m:t>1969</m:t>
                            </m:r>
                          </m:e>
                        </m:rad>
                      </m:den>
                    </m:f>
                    <m:r>
                      <a:rPr lang="en-US" sz="4000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40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4000" i="1">
                                <a:latin typeface="Cambria Math" panose="02040503050406030204" pitchFamily="18" charset="0"/>
                              </a:rPr>
                              <m:t>1970</m:t>
                            </m:r>
                          </m:e>
                        </m:rad>
                      </m:den>
                    </m:f>
                    <m:r>
                      <a:rPr lang="en-US" sz="4000" i="1">
                        <a:latin typeface="Cambria Math" panose="02040503050406030204" pitchFamily="18" charset="0"/>
                      </a:rPr>
                      <m:t>+⋅⋅⋅+</m:t>
                    </m:r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40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4000" i="1">
                                <a:latin typeface="Cambria Math" panose="02040503050406030204" pitchFamily="18" charset="0"/>
                              </a:rPr>
                              <m:t>2019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sz="4000" dirty="0" smtClean="0"/>
                  <a:t>.</a:t>
                </a:r>
              </a:p>
              <a:p>
                <a:pPr algn="ctr"/>
                <a:endParaRPr lang="en-US" sz="4000" dirty="0"/>
              </a:p>
              <a:p>
                <a:pPr algn="ctr"/>
                <a:r>
                  <a:rPr lang="en-US" sz="4000" dirty="0" smtClean="0"/>
                  <a:t>Let </a:t>
                </a:r>
                <a14:m>
                  <m:oMath xmlns:m="http://schemas.openxmlformats.org/officeDocument/2006/math">
                    <m:r>
                      <a:rPr lang="en-US" sz="4000" i="1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sz="4000" dirty="0"/>
                  <a:t> be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4000" dirty="0"/>
                  <a:t> the length of the side of a cube </a:t>
                </a:r>
                <a:endParaRPr lang="en-US" sz="4000" dirty="0" smtClean="0"/>
              </a:p>
              <a:p>
                <a:pPr algn="ctr"/>
                <a:r>
                  <a:rPr lang="en-US" sz="4000" dirty="0" smtClean="0"/>
                  <a:t>whose </a:t>
                </a:r>
                <a:r>
                  <a:rPr lang="en-US" sz="4000" dirty="0"/>
                  <a:t>surface area is </a:t>
                </a:r>
                <a:r>
                  <a:rPr lang="en-US" sz="4000" dirty="0" smtClean="0"/>
                  <a:t>2019.</a:t>
                </a:r>
              </a:p>
              <a:p>
                <a:pPr algn="ctr"/>
                <a:endParaRPr lang="en-US" sz="4000" dirty="0"/>
              </a:p>
              <a:p>
                <a:pPr algn="ctr"/>
                <a:r>
                  <a:rPr lang="en-US" sz="4000" dirty="0" smtClean="0"/>
                  <a:t>Round </a:t>
                </a:r>
                <a14:m>
                  <m:oMath xmlns:m="http://schemas.openxmlformats.org/officeDocument/2006/math">
                    <m:r>
                      <a:rPr lang="en-US" sz="4000" i="1">
                        <a:latin typeface="Cambria Math" panose="02040503050406030204" pitchFamily="18" charset="0"/>
                      </a:rPr>
                      <m:t>(5</m:t>
                    </m:r>
                    <m:r>
                      <a:rPr lang="en-US" sz="40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4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000" i="1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40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4000" dirty="0"/>
                  <a:t> to the closest integer. 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170432"/>
                <a:ext cx="12192000" cy="4361002"/>
              </a:xfrm>
              <a:prstGeom prst="rect">
                <a:avLst/>
              </a:prstGeom>
              <a:blipFill>
                <a:blip r:embed="rId5"/>
                <a:stretch>
                  <a:fillRect b="-51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03020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8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800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3564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41281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8 (Answer)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7200" dirty="0" smtClean="0"/>
              <a:t>12</a:t>
            </a:r>
          </a:p>
          <a:p>
            <a:pPr marL="0" indent="0">
              <a:buNone/>
            </a:pPr>
            <a:endParaRPr lang="en-US" sz="7200" dirty="0"/>
          </a:p>
          <a:p>
            <a:pPr marL="0" indent="0">
              <a:buNone/>
            </a:pPr>
            <a:r>
              <a:rPr lang="en-US" sz="4800" dirty="0" smtClean="0"/>
              <a:t>This ends the competition unless there are ties; please remain while proctors total the scores. 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685148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46638"/>
          </a:xfrm>
        </p:spPr>
        <p:txBody>
          <a:bodyPr>
            <a:normAutofit fontScale="77500" lnSpcReduction="20000"/>
          </a:bodyPr>
          <a:lstStyle/>
          <a:p>
            <a:pPr marL="571500" indent="-342900">
              <a:lnSpc>
                <a:spcPct val="120000"/>
              </a:lnSpc>
            </a:pPr>
            <a:r>
              <a:rPr lang="en-US" sz="3600" dirty="0" smtClean="0"/>
              <a:t>Eight Questions; Three Minutes Each</a:t>
            </a:r>
          </a:p>
          <a:p>
            <a:pPr marL="571500" indent="-342900">
              <a:lnSpc>
                <a:spcPct val="120000"/>
              </a:lnSpc>
            </a:pPr>
            <a:r>
              <a:rPr lang="en-US" sz="3600" b="1" u="sng" dirty="0" smtClean="0"/>
              <a:t>NO CALCULATORS</a:t>
            </a:r>
            <a:r>
              <a:rPr lang="en-US" sz="3600" dirty="0" smtClean="0"/>
              <a:t> on the First Four Questions!</a:t>
            </a:r>
          </a:p>
          <a:p>
            <a:pPr marL="571500" indent="-342900">
              <a:lnSpc>
                <a:spcPct val="120000"/>
              </a:lnSpc>
            </a:pPr>
            <a:r>
              <a:rPr lang="en-US" sz="3600" dirty="0" smtClean="0"/>
              <a:t>One Answer Submission Allowed Per Question; To Submit, Fold Answer Sheet and Hold Above Your Head for the Proctor; Answer must be submitted within 5 seconds of timer in order to count.</a:t>
            </a:r>
          </a:p>
          <a:p>
            <a:pPr marL="571500" indent="-342900">
              <a:lnSpc>
                <a:spcPct val="120000"/>
              </a:lnSpc>
            </a:pPr>
            <a:r>
              <a:rPr lang="en-US" sz="3600" dirty="0" smtClean="0"/>
              <a:t>Scoring (Each Problem)</a:t>
            </a:r>
          </a:p>
          <a:p>
            <a:pPr marL="1028700" lvl="1" indent="-342900">
              <a:lnSpc>
                <a:spcPct val="120000"/>
              </a:lnSpc>
            </a:pPr>
            <a:r>
              <a:rPr lang="en-US" sz="3600" dirty="0" smtClean="0"/>
              <a:t>First Correct Answer = 7 points</a:t>
            </a:r>
          </a:p>
          <a:p>
            <a:pPr marL="1028700" lvl="1" indent="-342900">
              <a:lnSpc>
                <a:spcPct val="120000"/>
              </a:lnSpc>
            </a:pPr>
            <a:r>
              <a:rPr lang="en-US" sz="3600" dirty="0" smtClean="0"/>
              <a:t>Second Correct Answer = 5 points</a:t>
            </a:r>
          </a:p>
          <a:p>
            <a:pPr marL="1028700" lvl="1" indent="-342900">
              <a:lnSpc>
                <a:spcPct val="120000"/>
              </a:lnSpc>
            </a:pPr>
            <a:r>
              <a:rPr lang="en-US" sz="3600" dirty="0" smtClean="0"/>
              <a:t>All Other Correct Answers = 3 points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7328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6267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4712" y="581891"/>
            <a:ext cx="9993813" cy="542571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400" dirty="0" smtClean="0"/>
              <a:t>Tie-Breakers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en-US" sz="3200" dirty="0" smtClean="0"/>
              <a:t>Only teams involved in </a:t>
            </a:r>
            <a:r>
              <a:rPr lang="en-US" sz="3200" dirty="0" smtClean="0"/>
              <a:t>tie for any of the top three positions </a:t>
            </a:r>
            <a:r>
              <a:rPr lang="en-US" sz="3200" dirty="0" smtClean="0"/>
              <a:t>will participate.</a:t>
            </a:r>
          </a:p>
          <a:p>
            <a:pPr marL="0" indent="0">
              <a:buNone/>
            </a:pPr>
            <a:endParaRPr lang="en-US" sz="3200" dirty="0" smtClean="0"/>
          </a:p>
          <a:p>
            <a:r>
              <a:rPr lang="en-US" sz="3200" dirty="0" smtClean="0"/>
              <a:t>If tie is not broken after two rounds because no correct answers are submitted, then the result will remain a tie.</a:t>
            </a:r>
          </a:p>
          <a:p>
            <a:endParaRPr lang="en-US" sz="3200" dirty="0" smtClean="0"/>
          </a:p>
          <a:p>
            <a:r>
              <a:rPr lang="en-US" sz="3200" dirty="0" smtClean="0"/>
              <a:t>Tie-breaking questions will not count toward a team’s overall score.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01861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0"/>
            <a:ext cx="9139989" cy="1325563"/>
          </a:xfrm>
        </p:spPr>
        <p:txBody>
          <a:bodyPr>
            <a:normAutofit fontScale="90000"/>
          </a:bodyPr>
          <a:lstStyle/>
          <a:p>
            <a:r>
              <a:rPr lang="en-US" sz="5400" b="1" dirty="0" smtClean="0"/>
              <a:t>Tiebreaker 1 </a:t>
            </a:r>
            <a:r>
              <a:rPr lang="en-US" b="1" dirty="0" smtClean="0"/>
              <a:t>(CALCULATORS ALLOWED)</a:t>
            </a:r>
            <a:endParaRPr lang="en-US" b="1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232651" y="5828172"/>
            <a:ext cx="9643895" cy="572628"/>
          </a:xfrm>
          <a:prstGeom prst="rect">
            <a:avLst/>
          </a:prstGeom>
          <a:gradFill rotWithShape="1">
            <a:gsLst>
              <a:gs pos="62000">
                <a:schemeClr val="accent6">
                  <a:lumMod val="60000"/>
                  <a:lumOff val="40000"/>
                </a:schemeClr>
              </a:gs>
              <a:gs pos="0">
                <a:schemeClr val="accent6">
                  <a:lumMod val="40000"/>
                  <a:lumOff val="60000"/>
                </a:schemeClr>
              </a:gs>
              <a:gs pos="66000">
                <a:schemeClr val="accent4">
                  <a:lumMod val="60000"/>
                  <a:lumOff val="40000"/>
                </a:schemeClr>
              </a:gs>
              <a:gs pos="100000">
                <a:srgbClr val="FF3300"/>
              </a:gs>
            </a:gsLst>
            <a:lin ang="0" scaled="1"/>
          </a:gra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pic>
        <p:nvPicPr>
          <p:cNvPr id="6" name="10306_1369836277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157678" y="5828172"/>
            <a:ext cx="609600" cy="609600"/>
          </a:xfrm>
          <a:prstGeom prst="rect">
            <a:avLst/>
          </a:prstGeom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597966" y="2494720"/>
            <a:ext cx="29140454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0" y="1007706"/>
                <a:ext cx="12192000" cy="46712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 sz="4000" dirty="0" smtClean="0"/>
              </a:p>
              <a:p>
                <a:pPr algn="ctr"/>
                <a:r>
                  <a:rPr lang="en-US" sz="4000" dirty="0" smtClean="0"/>
                  <a:t>Let </a:t>
                </a:r>
                <a14:m>
                  <m:oMath xmlns:m="http://schemas.openxmlformats.org/officeDocument/2006/math">
                    <m:r>
                      <a:rPr lang="en-US" sz="40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40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4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4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−12</m:t>
                        </m:r>
                      </m:num>
                      <m:den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+2)(</m:t>
                        </m:r>
                        <m:sSup>
                          <m:sSupPr>
                            <m:ctrlPr>
                              <a:rPr lang="en-US" sz="4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4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−2</m:t>
                        </m:r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−15)</m:t>
                        </m:r>
                      </m:den>
                    </m:f>
                  </m:oMath>
                </a14:m>
                <a:r>
                  <a:rPr lang="en-US" sz="4000" dirty="0"/>
                  <a:t> </a:t>
                </a:r>
                <a:endParaRPr lang="en-US" sz="4000" dirty="0" smtClean="0"/>
              </a:p>
              <a:p>
                <a:pPr algn="ctr">
                  <a:spcAft>
                    <a:spcPts val="1800"/>
                  </a:spcAft>
                </a:pPr>
                <a:r>
                  <a:rPr lang="en-US" sz="4000" dirty="0" smtClean="0"/>
                  <a:t>where </a:t>
                </a:r>
                <a14:m>
                  <m:oMath xmlns:m="http://schemas.openxmlformats.org/officeDocument/2006/math">
                    <m:r>
                      <a:rPr lang="en-US" sz="4000" i="1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sz="4000" dirty="0"/>
                  <a:t> denotes the sum of </a:t>
                </a:r>
                <a:r>
                  <a:rPr lang="en-US" sz="4000" dirty="0" smtClean="0"/>
                  <a:t>all </a:t>
                </a:r>
                <a14:m>
                  <m:oMath xmlns:m="http://schemas.openxmlformats.org/officeDocument/2006/math">
                    <m:r>
                      <a:rPr lang="en-US" sz="4000" i="1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US" sz="4000" dirty="0"/>
                  <a:t> where </a:t>
                </a:r>
                <a14:m>
                  <m:oMath xmlns:m="http://schemas.openxmlformats.org/officeDocument/2006/math">
                    <m:r>
                      <a:rPr lang="en-US" sz="40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  <m:r>
                      <a:rPr lang="en-US" sz="40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4000" dirty="0"/>
                  <a:t>, and </a:t>
                </a:r>
                <a:endParaRPr lang="en-US" sz="4000" dirty="0" smtClean="0"/>
              </a:p>
              <a:p>
                <a:pPr algn="ctr">
                  <a:spcAft>
                    <a:spcPts val="1800"/>
                  </a:spcAft>
                </a:pPr>
                <a14:m>
                  <m:oMath xmlns:m="http://schemas.openxmlformats.org/officeDocument/2006/math">
                    <m:r>
                      <a:rPr lang="en-US" sz="4000" i="1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sz="4000" dirty="0"/>
                  <a:t> denotes the product of all </a:t>
                </a:r>
                <a14:m>
                  <m:oMath xmlns:m="http://schemas.openxmlformats.org/officeDocument/2006/math">
                    <m:r>
                      <a:rPr lang="en-US" sz="40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4000" dirty="0"/>
                  <a:t> where </a:t>
                </a:r>
                <a14:m>
                  <m:oMath xmlns:m="http://schemas.openxmlformats.org/officeDocument/2006/math">
                    <m:r>
                      <a:rPr lang="en-US" sz="4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4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0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4000" dirty="0"/>
                  <a:t> is a vertical asymptote. </a:t>
                </a:r>
                <a:endParaRPr lang="en-US" sz="4000" dirty="0" smtClean="0"/>
              </a:p>
              <a:p>
                <a:pPr algn="ctr"/>
                <a:r>
                  <a:rPr lang="en-US" sz="4000" dirty="0" smtClean="0"/>
                  <a:t>Determine </a:t>
                </a:r>
                <a14:m>
                  <m:oMath xmlns:m="http://schemas.openxmlformats.org/officeDocument/2006/math">
                    <m:r>
                      <a:rPr lang="en-US" sz="40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4000" i="1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4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000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40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4000" dirty="0"/>
                  <a:t>. </a:t>
                </a: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007706"/>
                <a:ext cx="12192000" cy="4671279"/>
              </a:xfrm>
              <a:prstGeom prst="rect">
                <a:avLst/>
              </a:prstGeom>
              <a:blipFill>
                <a:blip r:embed="rId5"/>
                <a:stretch>
                  <a:fillRect b="-45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83739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8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800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3564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4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10008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T1 (Answer)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7200" dirty="0" smtClean="0"/>
              <a:t>-6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4131953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0"/>
            <a:ext cx="9139989" cy="1325563"/>
          </a:xfrm>
        </p:spPr>
        <p:txBody>
          <a:bodyPr>
            <a:normAutofit fontScale="90000"/>
          </a:bodyPr>
          <a:lstStyle/>
          <a:p>
            <a:r>
              <a:rPr lang="en-US" sz="5400" b="1" dirty="0" smtClean="0"/>
              <a:t>Tiebreaker 2 </a:t>
            </a:r>
            <a:r>
              <a:rPr lang="en-US" b="1" dirty="0" smtClean="0"/>
              <a:t>(CALCULATORS ALLOWED)</a:t>
            </a:r>
            <a:endParaRPr lang="en-US" b="1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232651" y="5828172"/>
            <a:ext cx="9643895" cy="572628"/>
          </a:xfrm>
          <a:prstGeom prst="rect">
            <a:avLst/>
          </a:prstGeom>
          <a:gradFill rotWithShape="1">
            <a:gsLst>
              <a:gs pos="62000">
                <a:schemeClr val="accent6">
                  <a:lumMod val="60000"/>
                  <a:lumOff val="40000"/>
                </a:schemeClr>
              </a:gs>
              <a:gs pos="0">
                <a:schemeClr val="accent6">
                  <a:lumMod val="40000"/>
                  <a:lumOff val="60000"/>
                </a:schemeClr>
              </a:gs>
              <a:gs pos="66000">
                <a:schemeClr val="accent4">
                  <a:lumMod val="60000"/>
                  <a:lumOff val="40000"/>
                </a:schemeClr>
              </a:gs>
              <a:gs pos="100000">
                <a:srgbClr val="FF3300"/>
              </a:gs>
            </a:gsLst>
            <a:lin ang="0" scaled="1"/>
          </a:gra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pic>
        <p:nvPicPr>
          <p:cNvPr id="6" name="10306_1369836277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157678" y="5828172"/>
            <a:ext cx="609600" cy="6096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0" y="1197864"/>
                <a:ext cx="12192000" cy="44151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dirty="0" smtClean="0"/>
                  <a:t>Let </a:t>
                </a:r>
                <a14:m>
                  <m:oMath xmlns:m="http://schemas.openxmlformats.org/officeDocument/2006/math">
                    <m:r>
                      <a:rPr lang="en-US" sz="4000" i="1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sz="4000" dirty="0"/>
                  <a:t> be the value of the product </a:t>
                </a:r>
                <a:endParaRPr lang="en-US" sz="4000" dirty="0" smtClean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4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  <m:d>
                        <m:dPr>
                          <m:ctrlPr>
                            <a:rPr lang="en-US" sz="4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−6</m:t>
                          </m:r>
                        </m:e>
                      </m:d>
                      <m:d>
                        <m:dPr>
                          <m:ctrlPr>
                            <a:rPr lang="en-US" sz="4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−9</m:t>
                          </m:r>
                        </m:e>
                      </m:d>
                      <m:r>
                        <a:rPr lang="en-US" sz="4000" i="1">
                          <a:latin typeface="Cambria Math" panose="02040503050406030204" pitchFamily="18" charset="0"/>
                        </a:rPr>
                        <m:t>⋅⋅⋅</m:t>
                      </m:r>
                      <m:d>
                        <m:dPr>
                          <m:ctrlPr>
                            <a:rPr lang="en-US" sz="4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−60</m:t>
                          </m:r>
                        </m:e>
                      </m:d>
                    </m:oMath>
                  </m:oMathPara>
                </a14:m>
                <a:endParaRPr lang="en-US" sz="4000" dirty="0" smtClean="0"/>
              </a:p>
              <a:p>
                <a:pPr algn="ctr"/>
                <a:r>
                  <a:rPr lang="en-US" sz="4000" dirty="0"/>
                  <a:t>when </a:t>
                </a:r>
                <a14:m>
                  <m:oMath xmlns:m="http://schemas.openxmlformats.org/officeDocument/2006/math">
                    <m:r>
                      <a:rPr lang="en-US" sz="4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4000" i="1">
                        <a:latin typeface="Cambria Math" panose="02040503050406030204" pitchFamily="18" charset="0"/>
                      </a:rPr>
                      <m:t>=15</m:t>
                    </m:r>
                  </m:oMath>
                </a14:m>
                <a:r>
                  <a:rPr lang="en-US" sz="4000" dirty="0"/>
                  <a:t>. </a:t>
                </a:r>
                <a:endParaRPr lang="en-US" sz="4000" dirty="0" smtClean="0"/>
              </a:p>
              <a:p>
                <a:pPr algn="ctr"/>
                <a:endParaRPr lang="en-US" sz="4000" dirty="0"/>
              </a:p>
              <a:p>
                <a:pPr algn="ctr"/>
                <a:r>
                  <a:rPr lang="en-US" sz="4000" dirty="0" smtClean="0"/>
                  <a:t>Let </a:t>
                </a:r>
                <a14:m>
                  <m:oMath xmlns:m="http://schemas.openxmlformats.org/officeDocument/2006/math">
                    <m:r>
                      <a:rPr lang="en-US" sz="4000" i="1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US" sz="4000" dirty="0"/>
                  <a:t> be the sum of the zeros of </a:t>
                </a:r>
                <a14:m>
                  <m:oMath xmlns:m="http://schemas.openxmlformats.org/officeDocument/2006/math">
                    <m:r>
                      <a:rPr lang="en-US" sz="40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40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4000" i="1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4000" i="1">
                        <a:latin typeface="Cambria Math" panose="02040503050406030204" pitchFamily="18" charset="0"/>
                      </a:rPr>
                      <m:t>−6</m:t>
                    </m:r>
                    <m:r>
                      <a:rPr lang="en-US" sz="40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4000" dirty="0"/>
                  <a:t>. </a:t>
                </a:r>
                <a:endParaRPr lang="en-US" sz="4000" dirty="0" smtClean="0"/>
              </a:p>
              <a:p>
                <a:pPr algn="ctr"/>
                <a:endParaRPr lang="en-US" sz="4000" dirty="0"/>
              </a:p>
              <a:p>
                <a:pPr algn="ctr"/>
                <a:r>
                  <a:rPr lang="en-US" sz="4000" dirty="0" smtClean="0"/>
                  <a:t>Determine </a:t>
                </a:r>
                <a14:m>
                  <m:oMath xmlns:m="http://schemas.openxmlformats.org/officeDocument/2006/math">
                    <m:r>
                      <a:rPr lang="en-US" sz="40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4000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4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000" i="1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40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4000" dirty="0"/>
                  <a:t>. 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197864"/>
                <a:ext cx="12192000" cy="4415119"/>
              </a:xfrm>
              <a:prstGeom prst="rect">
                <a:avLst/>
              </a:prstGeom>
              <a:blipFill>
                <a:blip r:embed="rId5"/>
                <a:stretch>
                  <a:fillRect t="-2486" b="-49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45394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8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800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3564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4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6349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T2 (Answer)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7200" dirty="0" smtClean="0"/>
              <a:t>1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2347926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The Next Slide Begins The Competition.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This is a timer example:</a:t>
            </a:r>
          </a:p>
          <a:p>
            <a:pPr marL="0" indent="0" algn="ctr">
              <a:buNone/>
            </a:pPr>
            <a:endParaRPr lang="en-US" dirty="0" smtClean="0"/>
          </a:p>
        </p:txBody>
      </p:sp>
      <p:pic>
        <p:nvPicPr>
          <p:cNvPr id="5" name="10306_1369836277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157678" y="5828172"/>
            <a:ext cx="609600" cy="609600"/>
          </a:xfrm>
          <a:prstGeom prst="rect">
            <a:avLst/>
          </a:prstGeom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232651" y="5828172"/>
            <a:ext cx="9643895" cy="572628"/>
          </a:xfrm>
          <a:prstGeom prst="rect">
            <a:avLst/>
          </a:prstGeom>
          <a:gradFill rotWithShape="1">
            <a:gsLst>
              <a:gs pos="62000">
                <a:schemeClr val="accent6">
                  <a:lumMod val="60000"/>
                  <a:lumOff val="40000"/>
                </a:schemeClr>
              </a:gs>
              <a:gs pos="0">
                <a:schemeClr val="accent6">
                  <a:lumMod val="40000"/>
                  <a:lumOff val="60000"/>
                </a:schemeClr>
              </a:gs>
              <a:gs pos="66000">
                <a:schemeClr val="accent4">
                  <a:lumMod val="60000"/>
                  <a:lumOff val="40000"/>
                </a:schemeClr>
              </a:gs>
              <a:gs pos="100000">
                <a:srgbClr val="FF3300"/>
              </a:gs>
            </a:gsLst>
            <a:lin ang="0" scaled="1"/>
          </a:gra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4588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3564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0"/>
            <a:ext cx="9139989" cy="1325563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Question 1    (NO CALCULATORS)</a:t>
            </a:r>
            <a:endParaRPr lang="en-US" sz="5400" b="1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232651" y="5828172"/>
            <a:ext cx="9643895" cy="572628"/>
          </a:xfrm>
          <a:prstGeom prst="rect">
            <a:avLst/>
          </a:prstGeom>
          <a:gradFill rotWithShape="1">
            <a:gsLst>
              <a:gs pos="62000">
                <a:schemeClr val="accent6">
                  <a:lumMod val="60000"/>
                  <a:lumOff val="40000"/>
                </a:schemeClr>
              </a:gs>
              <a:gs pos="0">
                <a:schemeClr val="accent6">
                  <a:lumMod val="40000"/>
                  <a:lumOff val="60000"/>
                </a:schemeClr>
              </a:gs>
              <a:gs pos="66000">
                <a:schemeClr val="accent4">
                  <a:lumMod val="60000"/>
                  <a:lumOff val="40000"/>
                </a:schemeClr>
              </a:gs>
              <a:gs pos="100000">
                <a:srgbClr val="FF3300"/>
              </a:gs>
            </a:gsLst>
            <a:lin ang="0" scaled="1"/>
          </a:gra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pic>
        <p:nvPicPr>
          <p:cNvPr id="6" name="10306_1369836277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157678" y="5828172"/>
            <a:ext cx="609600" cy="6096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0" y="1598191"/>
                <a:ext cx="12192000" cy="37196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dirty="0" smtClean="0"/>
                  <a:t>Let </a:t>
                </a:r>
                <a14:m>
                  <m:oMath xmlns:m="http://schemas.openxmlformats.org/officeDocument/2006/math">
                    <m:r>
                      <a:rPr lang="en-US" sz="40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40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𝑎𝑏</m:t>
                        </m:r>
                      </m:den>
                    </m:f>
                    <m:r>
                      <a:rPr lang="en-US" sz="4000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𝑏𝑐</m:t>
                        </m:r>
                      </m:den>
                    </m:f>
                    <m:r>
                      <a:rPr lang="en-US" sz="4000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𝑎𝑐</m:t>
                        </m:r>
                      </m:den>
                    </m:f>
                  </m:oMath>
                </a14:m>
                <a:r>
                  <a:rPr lang="en-US" sz="4000" dirty="0"/>
                  <a:t> </a:t>
                </a:r>
                <a:r>
                  <a:rPr lang="en-US" sz="4000" dirty="0" smtClean="0"/>
                  <a:t>with </a:t>
                </a:r>
                <a14:m>
                  <m:oMath xmlns:m="http://schemas.openxmlformats.org/officeDocument/2006/math">
                    <m:r>
                      <a:rPr lang="en-US" sz="40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4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000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sz="4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000" i="1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sz="4000" i="1">
                        <a:latin typeface="Cambria Math" panose="02040503050406030204" pitchFamily="18" charset="0"/>
                      </a:rPr>
                      <m:t>=15</m:t>
                    </m:r>
                  </m:oMath>
                </a14:m>
                <a:r>
                  <a:rPr lang="en-US" sz="4000" dirty="0"/>
                  <a:t> and </a:t>
                </a:r>
                <a14:m>
                  <m:oMath xmlns:m="http://schemas.openxmlformats.org/officeDocument/2006/math">
                    <m:r>
                      <a:rPr lang="en-US" sz="4000" i="1">
                        <a:latin typeface="Cambria Math" panose="02040503050406030204" pitchFamily="18" charset="0"/>
                      </a:rPr>
                      <m:t>𝑎𝑏𝑐</m:t>
                    </m:r>
                    <m:r>
                      <a:rPr lang="en-US" sz="4000" i="1">
                        <a:latin typeface="Cambria Math" panose="02040503050406030204" pitchFamily="18" charset="0"/>
                      </a:rPr>
                      <m:t>=5.</m:t>
                    </m:r>
                  </m:oMath>
                </a14:m>
                <a:endParaRPr lang="en-US" sz="4000" dirty="0" smtClean="0"/>
              </a:p>
              <a:p>
                <a:pPr algn="ctr"/>
                <a:endParaRPr lang="en-US" sz="4000" dirty="0" smtClean="0"/>
              </a:p>
              <a:p>
                <a:pPr algn="ctr"/>
                <a:r>
                  <a:rPr lang="en-US" sz="3800" spc="-160" dirty="0" smtClean="0"/>
                  <a:t>Let</a:t>
                </a:r>
                <a:r>
                  <a:rPr lang="en-US" sz="3800" dirty="0" smtClean="0"/>
                  <a:t> </a:t>
                </a:r>
                <a14:m>
                  <m:oMath xmlns:m="http://schemas.openxmlformats.org/officeDocument/2006/math">
                    <m:r>
                      <a:rPr lang="en-US" sz="3800" i="1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38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800" i="1">
                            <a:latin typeface="Cambria Math" panose="02040503050406030204" pitchFamily="18" charset="0"/>
                          </a:rPr>
                          <m:t>𝑧</m:t>
                        </m:r>
                      </m:num>
                      <m:den>
                        <m:r>
                          <a:rPr lang="en-US" sz="3800" i="1">
                            <a:latin typeface="Cambria Math" panose="02040503050406030204" pitchFamily="18" charset="0"/>
                          </a:rPr>
                          <m:t>𝑥𝑦</m:t>
                        </m:r>
                      </m:den>
                    </m:f>
                    <m:r>
                      <a:rPr lang="en-US" sz="3800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3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800" i="1"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n-US" sz="3800" i="1">
                            <a:latin typeface="Cambria Math" panose="02040503050406030204" pitchFamily="18" charset="0"/>
                          </a:rPr>
                          <m:t>𝑥𝑧</m:t>
                        </m:r>
                      </m:den>
                    </m:f>
                    <m:r>
                      <a:rPr lang="en-US" sz="3800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3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800" i="1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US" sz="3800" i="1">
                            <a:latin typeface="Cambria Math" panose="02040503050406030204" pitchFamily="18" charset="0"/>
                          </a:rPr>
                          <m:t>𝑦𝑧</m:t>
                        </m:r>
                      </m:den>
                    </m:f>
                  </m:oMath>
                </a14:m>
                <a:r>
                  <a:rPr lang="en-US" sz="3800" dirty="0"/>
                  <a:t> </a:t>
                </a:r>
                <a:r>
                  <a:rPr lang="en-US" sz="3800" spc="-160" dirty="0" smtClean="0"/>
                  <a:t>with</a:t>
                </a:r>
                <a:r>
                  <a:rPr lang="en-US" sz="3800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38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3800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3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8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38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3800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3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8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sz="38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3800" i="1">
                        <a:latin typeface="Cambria Math" panose="02040503050406030204" pitchFamily="18" charset="0"/>
                      </a:rPr>
                      <m:t>=12</m:t>
                    </m:r>
                  </m:oMath>
                </a14:m>
                <a:r>
                  <a:rPr lang="en-US" sz="3800" dirty="0"/>
                  <a:t> </a:t>
                </a:r>
                <a:r>
                  <a:rPr lang="en-US" sz="3800" spc="-160" dirty="0"/>
                  <a:t>and</a:t>
                </a:r>
                <a:r>
                  <a:rPr lang="en-US" sz="3800" dirty="0"/>
                  <a:t> </a:t>
                </a:r>
                <a14:m>
                  <m:oMath xmlns:m="http://schemas.openxmlformats.org/officeDocument/2006/math">
                    <m:r>
                      <a:rPr lang="en-US" sz="3800" i="1">
                        <a:latin typeface="Cambria Math" panose="02040503050406030204" pitchFamily="18" charset="0"/>
                      </a:rPr>
                      <m:t>𝑥𝑦𝑧</m:t>
                    </m:r>
                    <m:r>
                      <a:rPr lang="en-US" sz="3800" i="1">
                        <a:latin typeface="Cambria Math" panose="02040503050406030204" pitchFamily="18" charset="0"/>
                      </a:rPr>
                      <m:t>=3.</m:t>
                    </m:r>
                  </m:oMath>
                </a14:m>
                <a:endParaRPr lang="en-US" sz="3800" dirty="0" smtClean="0"/>
              </a:p>
              <a:p>
                <a:pPr algn="ctr"/>
                <a:endParaRPr lang="en-US" sz="4000" dirty="0" smtClean="0"/>
              </a:p>
              <a:p>
                <a:pPr algn="ctr"/>
                <a:r>
                  <a:rPr lang="en-US" sz="4000" dirty="0"/>
                  <a:t>Determine </a:t>
                </a:r>
                <a14:m>
                  <m:oMath xmlns:m="http://schemas.openxmlformats.org/officeDocument/2006/math">
                    <m:r>
                      <a:rPr lang="en-US" sz="40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40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4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000" i="1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40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4000" dirty="0"/>
                  <a:t>. </a:t>
                </a: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598191"/>
                <a:ext cx="12192000" cy="3719608"/>
              </a:xfrm>
              <a:prstGeom prst="rect">
                <a:avLst/>
              </a:prstGeom>
              <a:blipFill>
                <a:blip r:embed="rId5"/>
                <a:stretch>
                  <a:fillRect b="-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55966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8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800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3564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6296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 (Answer)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7200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2535958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0"/>
            <a:ext cx="9139989" cy="1325563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Question 2    (NO CALCULATORS)</a:t>
            </a:r>
            <a:endParaRPr lang="en-US" sz="5400" b="1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232651" y="5828172"/>
            <a:ext cx="9643895" cy="572628"/>
          </a:xfrm>
          <a:prstGeom prst="rect">
            <a:avLst/>
          </a:prstGeom>
          <a:gradFill rotWithShape="1">
            <a:gsLst>
              <a:gs pos="62000">
                <a:schemeClr val="accent6">
                  <a:lumMod val="60000"/>
                  <a:lumOff val="40000"/>
                </a:schemeClr>
              </a:gs>
              <a:gs pos="0">
                <a:schemeClr val="accent6">
                  <a:lumMod val="40000"/>
                  <a:lumOff val="60000"/>
                </a:schemeClr>
              </a:gs>
              <a:gs pos="66000">
                <a:schemeClr val="accent4">
                  <a:lumMod val="60000"/>
                  <a:lumOff val="40000"/>
                </a:schemeClr>
              </a:gs>
              <a:gs pos="100000">
                <a:srgbClr val="FF3300"/>
              </a:gs>
            </a:gsLst>
            <a:lin ang="0" scaled="1"/>
          </a:gra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pic>
        <p:nvPicPr>
          <p:cNvPr id="6" name="10306_1369836277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157678" y="5828172"/>
            <a:ext cx="609600" cy="6096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0" y="1325563"/>
                <a:ext cx="12192000" cy="42104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dirty="0"/>
                  <a:t>Let </a:t>
                </a:r>
                <a14:m>
                  <m:oMath xmlns:m="http://schemas.openxmlformats.org/officeDocument/2006/math">
                    <m:r>
                      <a:rPr lang="en-US" sz="40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40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𝑠𝑖𝑛</m:t>
                        </m:r>
                      </m:e>
                      <m:sup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d>
                      <m:d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19</m:t>
                        </m:r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4000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𝑐𝑜𝑠</m:t>
                        </m:r>
                      </m:e>
                      <m:sup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4000" i="1">
                        <a:latin typeface="Cambria Math" panose="02040503050406030204" pitchFamily="18" charset="0"/>
                      </a:rPr>
                      <m:t>(19</m:t>
                    </m:r>
                    <m:r>
                      <a:rPr lang="en-US" sz="4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40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4000" dirty="0"/>
                  <a:t> </a:t>
                </a:r>
                <a:endParaRPr lang="en-US" sz="4000" dirty="0" smtClean="0"/>
              </a:p>
              <a:p>
                <a:pPr algn="ctr"/>
                <a:endParaRPr lang="en-US" sz="4000" dirty="0"/>
              </a:p>
              <a:p>
                <a:pPr algn="ctr"/>
                <a:r>
                  <a:rPr lang="en-US" sz="4000" dirty="0" smtClean="0"/>
                  <a:t>and </a:t>
                </a:r>
                <a14:m>
                  <m:oMath xmlns:m="http://schemas.openxmlformats.org/officeDocument/2006/math">
                    <m:r>
                      <a:rPr lang="en-US" sz="4000" i="1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40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4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4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4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mr>
                          <m:mr>
                            <m:e>
                              <m:r>
                                <a:rPr lang="en-US" sz="40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4000" i="1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4000" dirty="0" smtClean="0"/>
                  <a:t>.</a:t>
                </a:r>
              </a:p>
              <a:p>
                <a:pPr algn="ctr"/>
                <a:endParaRPr lang="en-US" sz="4000" dirty="0"/>
              </a:p>
              <a:p>
                <a:pPr algn="ctr"/>
                <a:r>
                  <a:rPr lang="en-US" sz="4000" dirty="0" smtClean="0"/>
                  <a:t>If </a:t>
                </a:r>
                <a14:m>
                  <m:oMath xmlns:m="http://schemas.openxmlformats.org/officeDocument/2006/math">
                    <m:r>
                      <a:rPr lang="en-US" sz="40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4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0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40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4000" i="1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  <m:r>
                      <a:rPr lang="en-US" sz="40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4000" dirty="0"/>
                  <a:t> and </a:t>
                </a:r>
                <a14:m>
                  <m:oMath xmlns:m="http://schemas.openxmlformats.org/officeDocument/2006/math">
                    <m:r>
                      <a:rPr lang="en-US" sz="4000" i="1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4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000" i="1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sz="40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40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  <m:r>
                      <a:rPr lang="en-US" sz="40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4000" dirty="0"/>
                  <a:t>,</a:t>
                </a:r>
                <a:endParaRPr lang="en-US" sz="4000" dirty="0" smtClean="0"/>
              </a:p>
              <a:p>
                <a:pPr algn="ctr"/>
                <a:r>
                  <a:rPr lang="en-US" sz="4000" dirty="0"/>
                  <a:t>then determine </a:t>
                </a:r>
                <a14:m>
                  <m:oMath xmlns:m="http://schemas.openxmlformats.org/officeDocument/2006/math">
                    <m:r>
                      <a:rPr lang="en-US" sz="40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40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4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000" i="1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40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4000" dirty="0"/>
                  <a:t>. 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325563"/>
                <a:ext cx="12192000" cy="4210448"/>
              </a:xfrm>
              <a:prstGeom prst="rect">
                <a:avLst/>
              </a:prstGeom>
              <a:blipFill>
                <a:blip r:embed="rId5"/>
                <a:stretch>
                  <a:fillRect t="-2171" b="-52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13556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8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800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3564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49382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1335</TotalTime>
  <Words>473</Words>
  <Application>Microsoft Office PowerPoint</Application>
  <PresentationFormat>Widescreen</PresentationFormat>
  <Paragraphs>116</Paragraphs>
  <Slides>37</Slides>
  <Notes>0</Notes>
  <HiddenSlides>0</HiddenSlides>
  <MMClips>11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2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Basic Rules</vt:lpstr>
      <vt:lpstr>PowerPoint Presentation</vt:lpstr>
      <vt:lpstr>Question 1    (NO CALCULATORS)</vt:lpstr>
      <vt:lpstr>PowerPoint Presentation</vt:lpstr>
      <vt:lpstr>Question 1 (Answer)</vt:lpstr>
      <vt:lpstr>Question 2    (NO CALCULATORS)</vt:lpstr>
      <vt:lpstr>PowerPoint Presentation</vt:lpstr>
      <vt:lpstr>Question 2 (Answer)</vt:lpstr>
      <vt:lpstr>Question 3    (NO CALCULATORS)</vt:lpstr>
      <vt:lpstr>PowerPoint Presentation</vt:lpstr>
      <vt:lpstr>Question 3 (Answer)</vt:lpstr>
      <vt:lpstr>Question 4    (NO CALCULATORS)</vt:lpstr>
      <vt:lpstr>PowerPoint Presentation</vt:lpstr>
      <vt:lpstr>Question 4 (Answer)</vt:lpstr>
      <vt:lpstr>Question 5    (CALCULATORS ALLOWED)</vt:lpstr>
      <vt:lpstr>PowerPoint Presentation</vt:lpstr>
      <vt:lpstr>Question 5 (Answer)</vt:lpstr>
      <vt:lpstr>Question 6    (CALCULATORS ALLOWED)</vt:lpstr>
      <vt:lpstr>PowerPoint Presentation</vt:lpstr>
      <vt:lpstr>Question 6 (Answer)</vt:lpstr>
      <vt:lpstr>Question 7    (CALCULATORS ALLOWED)</vt:lpstr>
      <vt:lpstr>PowerPoint Presentation</vt:lpstr>
      <vt:lpstr>Question 7 (Answer)</vt:lpstr>
      <vt:lpstr>PowerPoint Presentation</vt:lpstr>
      <vt:lpstr>Question 8    (CALCULATORS ALLOWED)</vt:lpstr>
      <vt:lpstr>PowerPoint Presentation</vt:lpstr>
      <vt:lpstr>Question 8 (Answer)</vt:lpstr>
      <vt:lpstr>PowerPoint Presentation</vt:lpstr>
      <vt:lpstr>PowerPoint Presentation</vt:lpstr>
      <vt:lpstr>Tiebreaker 1 (CALCULATORS ALLOWED)</vt:lpstr>
      <vt:lpstr>PowerPoint Presentation</vt:lpstr>
      <vt:lpstr>Question T1 (Answer)</vt:lpstr>
      <vt:lpstr>Tiebreaker 2 (CALCULATORS ALLOWED)</vt:lpstr>
      <vt:lpstr>PowerPoint Presentation</vt:lpstr>
      <vt:lpstr>Question T2 (Answer)</vt:lpstr>
    </vt:vector>
  </TitlesOfParts>
  <Company>NKU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John O’Bryan Mathematics Contest Two-Person Speed Competition</dc:title>
  <dc:creator>Joseph Nolan</dc:creator>
  <cp:lastModifiedBy>Joseph Nolan</cp:lastModifiedBy>
  <cp:revision>49</cp:revision>
  <cp:lastPrinted>2016-11-16T15:29:43Z</cp:lastPrinted>
  <dcterms:created xsi:type="dcterms:W3CDTF">2015-11-12T22:01:53Z</dcterms:created>
  <dcterms:modified xsi:type="dcterms:W3CDTF">2019-11-21T15:28:31Z</dcterms:modified>
</cp:coreProperties>
</file>