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3" r:id="rId26"/>
    <p:sldId id="284" r:id="rId27"/>
    <p:sldId id="285" r:id="rId28"/>
    <p:sldId id="286" r:id="rId29"/>
    <p:sldId id="294" r:id="rId30"/>
    <p:sldId id="287" r:id="rId31"/>
    <p:sldId id="288" r:id="rId32"/>
    <p:sldId id="289" r:id="rId33"/>
    <p:sldId id="295" r:id="rId34"/>
    <p:sldId id="296" r:id="rId35"/>
    <p:sldId id="297" r:id="rId36"/>
    <p:sldId id="290" r:id="rId37"/>
    <p:sldId id="291" r:id="rId38"/>
    <p:sldId id="292" r:id="rId3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 Schmitt" initials="HS" lastIdx="1" clrIdx="0">
    <p:extLst>
      <p:ext uri="{19B8F6BF-5375-455C-9EA6-DF929625EA0E}">
        <p15:presenceInfo xmlns:p15="http://schemas.microsoft.com/office/powerpoint/2012/main" userId="S-1-5-21-945558151-541155741-1648912389-3131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0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3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3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521C5-518E-4FB0-9737-7E1BA534A27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30th Annual</a:t>
            </a:r>
            <a:br>
              <a:rPr lang="en-US" dirty="0"/>
            </a:br>
            <a:r>
              <a:rPr lang="en-US" dirty="0"/>
              <a:t>John O’Bryan </a:t>
            </a:r>
            <a:br>
              <a:rPr lang="en-US" dirty="0"/>
            </a:br>
            <a:r>
              <a:rPr lang="en-US" dirty="0"/>
              <a:t>Mathematics Contest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Two-Person Speed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7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3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69C2F15-8EB3-449F-ADE2-59B78ADA9AD9}"/>
                  </a:ext>
                </a:extLst>
              </p:cNvPr>
              <p:cNvSpPr/>
              <p:nvPr/>
            </p:nvSpPr>
            <p:spPr>
              <a:xfrm>
                <a:off x="1162301" y="1236196"/>
                <a:ext cx="9784593" cy="41760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200" dirty="0"/>
                  <a:t>The sum of two numbers is 15 while their product is 5. Let </a:t>
                </a:r>
                <a:r>
                  <a:rPr lang="en-US" sz="3200" i="1" dirty="0"/>
                  <a:t>k </a:t>
                </a:r>
                <a:r>
                  <a:rPr lang="en-US" sz="3200" dirty="0"/>
                  <a:t>be the sum of their reciprocals.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200" dirty="0"/>
                  <a:t>Let </a:t>
                </a:r>
                <a:r>
                  <a:rPr lang="en-US" sz="3200" i="1" dirty="0"/>
                  <a:t>w</a:t>
                </a:r>
                <a:r>
                  <a:rPr lang="en-US" sz="3200" dirty="0"/>
                  <a:t> be the telescoping sum 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600+</m:t>
                    </m:r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600+</m:t>
                        </m:r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600+</m:t>
                            </m:r>
                            <m:rad>
                              <m:radPr>
                                <m:degHide m:val="on"/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600+…</m:t>
                                </m:r>
                              </m:e>
                            </m:rad>
                          </m:e>
                        </m:rad>
                      </m:e>
                    </m:rad>
                  </m:oMath>
                </a14:m>
                <a:r>
                  <a:rPr lang="en-US" sz="3200" dirty="0"/>
                  <a:t> </a:t>
                </a:r>
              </a:p>
              <a:p>
                <a:pPr lvl="0"/>
                <a:r>
                  <a:rPr lang="en-US" sz="3200" dirty="0"/>
                  <a:t>where the pattern continues indefinitely.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200" dirty="0"/>
                  <a:t>Find the value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rad>
                  </m:oMath>
                </a14:m>
                <a:r>
                  <a:rPr lang="en-US" sz="3200" dirty="0"/>
                  <a:t>.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69C2F15-8EB3-449F-ADE2-59B78ADA9A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301" y="1236196"/>
                <a:ext cx="9784593" cy="4176080"/>
              </a:xfrm>
              <a:prstGeom prst="rect">
                <a:avLst/>
              </a:prstGeom>
              <a:blipFill>
                <a:blip r:embed="rId5"/>
                <a:stretch>
                  <a:fillRect l="-1620" t="-1898" r="-2181" b="-3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26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655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75</a:t>
            </a:r>
          </a:p>
        </p:txBody>
      </p:sp>
    </p:spTree>
    <p:extLst>
      <p:ext uri="{BB962C8B-B14F-4D97-AF65-F5344CB8AC3E}">
        <p14:creationId xmlns:p14="http://schemas.microsoft.com/office/powerpoint/2010/main" val="262285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4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8199A5A-0042-4FB3-9628-E708DD57B111}"/>
                  </a:ext>
                </a:extLst>
              </p:cNvPr>
              <p:cNvSpPr/>
              <p:nvPr/>
            </p:nvSpPr>
            <p:spPr>
              <a:xfrm>
                <a:off x="855945" y="1243053"/>
                <a:ext cx="11000936" cy="40570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600" dirty="0"/>
                  <a:t>Let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600" dirty="0"/>
                  <a:t> be the value of the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600" dirty="0"/>
                  <a:t>-coordinate of the center of the circle whose equation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−24=0</m:t>
                    </m:r>
                  </m:oMath>
                </a14:m>
                <a:r>
                  <a:rPr lang="en-US" sz="3600" dirty="0"/>
                  <a:t>.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600" dirty="0"/>
                  <a:t>Let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3600" dirty="0"/>
                  <a:t> be the value of the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3600" dirty="0"/>
                  <a:t>-coordinate of the center of the circle whose equation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</a:rPr>
                      <m:t>−16+18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−24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3600" dirty="0"/>
                  <a:t>. 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600" dirty="0"/>
                  <a:t>Find the value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/>
                  <a:t>.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8199A5A-0042-4FB3-9628-E708DD57B1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45" y="1243053"/>
                <a:ext cx="11000936" cy="4057008"/>
              </a:xfrm>
              <a:prstGeom prst="rect">
                <a:avLst/>
              </a:prstGeom>
              <a:blipFill>
                <a:blip r:embed="rId5"/>
                <a:stretch>
                  <a:fillRect l="-1662" t="-2406" r="-1884" b="-4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3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373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300" dirty="0"/>
              <a:t>You may use calculators beginning with the next question.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85ECD9-0D64-4349-9AA4-AEDC0DF0CDA2}"/>
              </a:ext>
            </a:extLst>
          </p:cNvPr>
          <p:cNvSpPr txBox="1"/>
          <p:nvPr/>
        </p:nvSpPr>
        <p:spPr>
          <a:xfrm>
            <a:off x="838200" y="1573491"/>
            <a:ext cx="10125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-21</a:t>
            </a:r>
          </a:p>
        </p:txBody>
      </p:sp>
    </p:spTree>
    <p:extLst>
      <p:ext uri="{BB962C8B-B14F-4D97-AF65-F5344CB8AC3E}">
        <p14:creationId xmlns:p14="http://schemas.microsoft.com/office/powerpoint/2010/main" val="3698089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5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2D0727B-C971-4CA4-81DF-7B1CC3AA65F9}"/>
                  </a:ext>
                </a:extLst>
              </p:cNvPr>
              <p:cNvSpPr/>
              <p:nvPr/>
            </p:nvSpPr>
            <p:spPr>
              <a:xfrm>
                <a:off x="958788" y="1241163"/>
                <a:ext cx="10466773" cy="4166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3200" dirty="0"/>
                  <a:t> be the unit’s digit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11182023</m:t>
                        </m:r>
                      </m:sup>
                    </m:sSup>
                  </m:oMath>
                </a14:m>
                <a:r>
                  <a:rPr lang="en-US" sz="32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be an integer greater than 50. One group of 50 numbers has an arithmetic mean of 32.  Another group of 70 numbers has an arithmetic mean of </a:t>
                </a:r>
                <a:r>
                  <a:rPr lang="en-US" sz="3200" i="1" dirty="0"/>
                  <a:t>k.  </a:t>
                </a:r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3200" dirty="0"/>
                  <a:t> be the smallest possible value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such that the arithmetic mean of both groups of numbers together is a positive integer.</a:t>
                </a:r>
              </a:p>
              <a:p>
                <a:endParaRPr lang="en-US" sz="2000" dirty="0"/>
              </a:p>
              <a:p>
                <a:r>
                  <a:rPr lang="en-US" sz="3200" dirty="0"/>
                  <a:t>Find the value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. </a:t>
                </a:r>
                <a:endParaRPr lang="en-US" sz="5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2D0727B-C971-4CA4-81DF-7B1CC3AA65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788" y="1241163"/>
                <a:ext cx="10466773" cy="4166140"/>
              </a:xfrm>
              <a:prstGeom prst="rect">
                <a:avLst/>
              </a:prstGeom>
              <a:blipFill>
                <a:blip r:embed="rId5"/>
                <a:stretch>
                  <a:fillRect l="-1456" t="-1464" r="-1456" b="-39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78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89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155245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6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BAE92C9-F597-4D50-AAB7-5F6A3E764934}"/>
                  </a:ext>
                </a:extLst>
              </p:cNvPr>
              <p:cNvSpPr/>
              <p:nvPr/>
            </p:nvSpPr>
            <p:spPr>
              <a:xfrm>
                <a:off x="1408586" y="1302939"/>
                <a:ext cx="8994453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600" dirty="0"/>
                  <a:t>Let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𝐥𝐨𝐠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)=5−5 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𝐥𝐨𝐠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sz="3600" dirty="0"/>
                  <a:t>.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600" dirty="0"/>
                  <a:t>Let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3600" dirty="0"/>
                  <a:t> be the number of distinct possible committees of 7 that can be chosen from 5 girls and 4 boys if the majority of members of each committee must be girls.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600" dirty="0"/>
                  <a:t>Find the value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/>
                  <a:t>.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BAE92C9-F597-4D50-AAB7-5F6A3E7649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8586" y="1302939"/>
                <a:ext cx="8994453" cy="4031873"/>
              </a:xfrm>
              <a:prstGeom prst="rect">
                <a:avLst/>
              </a:prstGeom>
              <a:blipFill>
                <a:blip r:embed="rId5"/>
                <a:stretch>
                  <a:fillRect l="-2033" t="-2421" b="-48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8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638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lnSpc>
                <a:spcPct val="120000"/>
              </a:lnSpc>
            </a:pPr>
            <a:r>
              <a:rPr lang="en-US" sz="3600" dirty="0"/>
              <a:t>Eight Questions; Three Minutes Each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b="1" u="sng" dirty="0"/>
              <a:t>NO CALCULATORS</a:t>
            </a:r>
            <a:r>
              <a:rPr lang="en-US" sz="3600" dirty="0"/>
              <a:t> on the First Four Questions!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/>
              <a:t>One Answer Submission Allowed Per Question; To Submit, Fold Answer Sheet and Hold Above Your Head for the Proctor; Answer must be submitted within 5 seconds of timer in order to count.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/>
              <a:t>Scoring (Each Problem)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First Correct Answer = 7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Second Correct Answer = 5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All Other Correct Answers = 3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28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618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3151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77603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7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5C2454B-D407-4A38-A8FC-59DBCD2F1930}"/>
                  </a:ext>
                </a:extLst>
              </p:cNvPr>
              <p:cNvSpPr/>
              <p:nvPr/>
            </p:nvSpPr>
            <p:spPr>
              <a:xfrm>
                <a:off x="1784437" y="1323141"/>
                <a:ext cx="8646824" cy="38472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200" dirty="0"/>
                  <a:t>Working alone at constant rates, it takes the respective number of hours to clean the SU Ballroom: Nora, 3; Katie, 7; Ulrich, 13. With no loss of efficiency, 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and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3200" dirty="0"/>
                  <a:t> be the respective number of hours required if the first two work together and then if the last two work together. 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200" dirty="0"/>
                  <a:t>Expressed as a decimal, find the value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.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5C2454B-D407-4A38-A8FC-59DBCD2F19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437" y="1323141"/>
                <a:ext cx="8646824" cy="3847207"/>
              </a:xfrm>
              <a:prstGeom prst="rect">
                <a:avLst/>
              </a:prstGeom>
              <a:blipFill>
                <a:blip r:embed="rId5"/>
                <a:stretch>
                  <a:fillRect l="-1834" t="-2060" r="-2609" b="-44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2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753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 (Answer)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2425" y="1690688"/>
            <a:ext cx="14125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/>
              <a:t>6.65</a:t>
            </a:r>
          </a:p>
        </p:txBody>
      </p:sp>
    </p:spTree>
    <p:extLst>
      <p:ext uri="{BB962C8B-B14F-4D97-AF65-F5344CB8AC3E}">
        <p14:creationId xmlns:p14="http://schemas.microsoft.com/office/powerpoint/2010/main" val="3205518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425" y="882650"/>
            <a:ext cx="95631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Question 8 will be the final question.  Proctors will keep and total your answer sheets after you submit this question.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Please remain in your seats until totals have been verified, as ties among the top three positions would be broken with tie-breaker questions.</a:t>
            </a:r>
          </a:p>
        </p:txBody>
      </p:sp>
    </p:spTree>
    <p:extLst>
      <p:ext uri="{BB962C8B-B14F-4D97-AF65-F5344CB8AC3E}">
        <p14:creationId xmlns:p14="http://schemas.microsoft.com/office/powerpoint/2010/main" val="3312404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8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3D7D47F-BA93-4E80-9549-2BB4EE96542C}"/>
                  </a:ext>
                </a:extLst>
              </p:cNvPr>
              <p:cNvSpPr/>
              <p:nvPr/>
            </p:nvSpPr>
            <p:spPr>
              <a:xfrm>
                <a:off x="995706" y="1343319"/>
                <a:ext cx="10466772" cy="37328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be a thirty-two digit number such that the last three digits (hundreds, tens, and units)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 are 225.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3200" dirty="0"/>
                  <a:t> be the sum of all possibilities for the tens digit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. 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3200" dirty="0"/>
                  <a:t>. 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3200" dirty="0"/>
                  <a:t> be an integer such that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1+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3200" dirty="0"/>
                  <a:t> is a zero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+32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−30</m:t>
                    </m:r>
                  </m:oMath>
                </a14:m>
                <a:r>
                  <a:rPr lang="en-US" sz="3200" dirty="0"/>
                  <a:t>.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200" dirty="0"/>
                  <a:t>Find the value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.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3D7D47F-BA93-4E80-9549-2BB4EE9654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706" y="1343319"/>
                <a:ext cx="10466772" cy="3732881"/>
              </a:xfrm>
              <a:prstGeom prst="rect">
                <a:avLst/>
              </a:prstGeom>
              <a:blipFill>
                <a:blip r:embed="rId5"/>
                <a:stretch>
                  <a:fillRect l="-1456" t="-1958" r="-349" b="-4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30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281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8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1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800" dirty="0"/>
              <a:t>This ends the competition unless there are ties; please remain while proctors total the scores. </a:t>
            </a:r>
          </a:p>
        </p:txBody>
      </p:sp>
    </p:spTree>
    <p:extLst>
      <p:ext uri="{BB962C8B-B14F-4D97-AF65-F5344CB8AC3E}">
        <p14:creationId xmlns:p14="http://schemas.microsoft.com/office/powerpoint/2010/main" val="1685148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82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The Next Slide Begins The Competition.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is a timer example: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1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97966" y="2494720"/>
            <a:ext cx="2914045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737AF36-066D-46ED-AF31-4702D3404AD2}"/>
                  </a:ext>
                </a:extLst>
              </p:cNvPr>
              <p:cNvSpPr/>
              <p:nvPr/>
            </p:nvSpPr>
            <p:spPr>
              <a:xfrm>
                <a:off x="753240" y="1135134"/>
                <a:ext cx="10709238" cy="4218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be the tangent of the smallest angle of a right triangle whose hypotenuse has a length of 89 and one of whose legs has a length of 39.</a:t>
                </a:r>
              </a:p>
              <a:p>
                <a:endParaRPr lang="en-US" sz="2000" i="1" dirty="0"/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3200" dirty="0"/>
                  <a:t> is defined as the greatest integer which is not greater than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/>
                  <a:t> . If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2&lt;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r>
                  <a:rPr lang="en-US" sz="3200" dirty="0"/>
                  <a:t>, 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3200" dirty="0"/>
                  <a:t> be the largest possible integral value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3200" dirty="0"/>
                  <a:t>Find the value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(1600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.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737AF36-066D-46ED-AF31-4702D3404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40" y="1135134"/>
                <a:ext cx="10709238" cy="4218399"/>
              </a:xfrm>
              <a:prstGeom prst="rect">
                <a:avLst/>
              </a:prstGeom>
              <a:blipFill>
                <a:blip r:embed="rId5"/>
                <a:stretch>
                  <a:fillRect l="-1481" t="-1734" b="-3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73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008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T1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784</a:t>
            </a:r>
          </a:p>
        </p:txBody>
      </p:sp>
    </p:spTree>
    <p:extLst>
      <p:ext uri="{BB962C8B-B14F-4D97-AF65-F5344CB8AC3E}">
        <p14:creationId xmlns:p14="http://schemas.microsoft.com/office/powerpoint/2010/main" val="4131953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2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F54747D-2D26-4956-9B91-A95D455D4210}"/>
              </a:ext>
            </a:extLst>
          </p:cNvPr>
          <p:cNvSpPr/>
          <p:nvPr/>
        </p:nvSpPr>
        <p:spPr>
          <a:xfrm>
            <a:off x="1232651" y="1772521"/>
            <a:ext cx="93584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Find the average of the first 50 terms of the arithmetic sequence: 7,10,13,16,….</a:t>
            </a:r>
          </a:p>
          <a:p>
            <a:endParaRPr lang="en-US" sz="4000" dirty="0"/>
          </a:p>
          <a:p>
            <a:r>
              <a:rPr lang="en-US" sz="4000" dirty="0"/>
              <a:t>Express your answer as an exact decimal.</a:t>
            </a:r>
            <a:endParaRPr lang="en-US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08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8091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T2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80.5</a:t>
            </a:r>
          </a:p>
        </p:txBody>
      </p:sp>
    </p:spTree>
    <p:extLst>
      <p:ext uri="{BB962C8B-B14F-4D97-AF65-F5344CB8AC3E}">
        <p14:creationId xmlns:p14="http://schemas.microsoft.com/office/powerpoint/2010/main" val="34528905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3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F54747D-2D26-4956-9B91-A95D455D4210}"/>
                  </a:ext>
                </a:extLst>
              </p:cNvPr>
              <p:cNvSpPr/>
              <p:nvPr/>
            </p:nvSpPr>
            <p:spPr>
              <a:xfrm>
                <a:off x="1232651" y="1772521"/>
                <a:ext cx="9358409" cy="31282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/>
                  <a:t>Find the sum of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0.</m:t>
                    </m:r>
                    <m:bar>
                      <m:barPr>
                        <m:pos m:val="top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bar>
                  </m:oMath>
                </a14:m>
                <a:r>
                  <a:rPr lang="en-US" sz="4000" dirty="0"/>
                  <a:t> (where the “4” repeats) and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0.6</m:t>
                    </m:r>
                    <m:bar>
                      <m:barPr>
                        <m:pos m:val="top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72</m:t>
                        </m:r>
                      </m:e>
                    </m:bar>
                  </m:oMath>
                </a14:m>
                <a:r>
                  <a:rPr lang="en-US" sz="4000" dirty="0"/>
                  <a:t> (where the “72” repeats).</a:t>
                </a:r>
              </a:p>
              <a:p>
                <a:endParaRPr lang="en-US" sz="2800" dirty="0"/>
              </a:p>
              <a:p>
                <a:r>
                  <a:rPr lang="en-US" sz="4000" dirty="0"/>
                  <a:t>Express your answer as an improper fraction reduced to lowest terms.</a:t>
                </a:r>
                <a:endParaRPr lang="en-US" sz="60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F54747D-2D26-4956-9B91-A95D455D42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651" y="1772521"/>
                <a:ext cx="9358409" cy="3128292"/>
              </a:xfrm>
              <a:prstGeom prst="rect">
                <a:avLst/>
              </a:prstGeom>
              <a:blipFill>
                <a:blip r:embed="rId5"/>
                <a:stretch>
                  <a:fillRect l="-2280" t="-1170" r="-3322" b="-7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3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349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T3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>
                <a:ea typeface="Batang" panose="02030600000101010101" pitchFamily="18" charset="-127"/>
                <a:cs typeface="Calibri" panose="020F0502020204030204" pitchFamily="34" charset="0"/>
              </a:rPr>
              <a:t>553/495</a:t>
            </a:r>
          </a:p>
        </p:txBody>
      </p:sp>
    </p:spTree>
    <p:extLst>
      <p:ext uri="{BB962C8B-B14F-4D97-AF65-F5344CB8AC3E}">
        <p14:creationId xmlns:p14="http://schemas.microsoft.com/office/powerpoint/2010/main" val="234792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1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7A4B14-10F2-4190-A911-604072FE470A}"/>
                  </a:ext>
                </a:extLst>
              </p:cNvPr>
              <p:cNvSpPr txBox="1"/>
              <p:nvPr/>
            </p:nvSpPr>
            <p:spPr>
              <a:xfrm>
                <a:off x="1134176" y="1166842"/>
                <a:ext cx="9465762" cy="3749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3600" dirty="0"/>
                  <a:t>Find the sum of the distinct roots of the following four equations:</a:t>
                </a:r>
              </a:p>
              <a:p>
                <a:pPr lvl="0"/>
                <a:endParaRPr lang="en-US" sz="2000" dirty="0"/>
              </a:p>
              <a:p>
                <a:pPr marL="571500" lvl="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−8=112</m:t>
                    </m:r>
                  </m:oMath>
                </a14:m>
                <a:endParaRPr lang="en-US" sz="3600" i="1" dirty="0"/>
              </a:p>
              <a:p>
                <a:pPr marL="571500" lvl="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−12=0</m:t>
                    </m:r>
                  </m:oMath>
                </a14:m>
                <a:endParaRPr lang="en-US" sz="3600" i="1" dirty="0"/>
              </a:p>
              <a:p>
                <a:pPr marL="571500" lvl="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</a:rPr>
                      <m:t>=288</m:t>
                    </m:r>
                  </m:oMath>
                </a14:m>
                <a:r>
                  <a:rPr lang="en-US" sz="3600" dirty="0"/>
                  <a:t> </a:t>
                </a:r>
              </a:p>
              <a:p>
                <a:pPr marL="571500" lvl="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3600" i="1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7A4B14-10F2-4190-A911-604072FE4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176" y="1166842"/>
                <a:ext cx="9465762" cy="3749231"/>
              </a:xfrm>
              <a:prstGeom prst="rect">
                <a:avLst/>
              </a:prstGeom>
              <a:blipFill>
                <a:blip r:embed="rId5"/>
                <a:stretch>
                  <a:fillRect l="-1932" t="-2439" r="-1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96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5359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2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AB41EF-F406-4FF8-A57D-4653112D4B5F}"/>
                  </a:ext>
                </a:extLst>
              </p:cNvPr>
              <p:cNvSpPr/>
              <p:nvPr/>
            </p:nvSpPr>
            <p:spPr>
              <a:xfrm>
                <a:off x="807874" y="1387034"/>
                <a:ext cx="10349804" cy="33547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200" dirty="0"/>
                  <a:t>Players stand in a circle. Player 1 stays in. Player 2 is knocked out. Player 3, in; Player 4, out. This continues, knocking every other Player out, until only one Player remains.</a:t>
                </a:r>
              </a:p>
              <a:p>
                <a:pPr lvl="0"/>
                <a:endParaRPr lang="en-US" sz="2000" dirty="0"/>
              </a:p>
              <a:p>
                <a:pPr lvl="0"/>
                <a:r>
                  <a:rPr lang="en-US" sz="3200" dirty="0"/>
                  <a:t>With 9 Players, 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be the number of the last Player remaining; with 11 players, let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3200" dirty="0"/>
                  <a:t> be the number of the last Player remaining. Find the value of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+ 3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.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AB41EF-F406-4FF8-A57D-4653112D4B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74" y="1387034"/>
                <a:ext cx="10349804" cy="3354765"/>
              </a:xfrm>
              <a:prstGeom prst="rect">
                <a:avLst/>
              </a:prstGeom>
              <a:blipFill>
                <a:blip r:embed="rId5"/>
                <a:stretch>
                  <a:fillRect l="-1532" t="-2364" r="-1532" b="-5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55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382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348191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964</Words>
  <Application>Microsoft Office PowerPoint</Application>
  <PresentationFormat>Widescreen</PresentationFormat>
  <Paragraphs>107</Paragraphs>
  <Slides>38</Slides>
  <Notes>0</Notes>
  <HiddenSlides>0</HiddenSlides>
  <MMClips>12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Batang</vt:lpstr>
      <vt:lpstr>Arial</vt:lpstr>
      <vt:lpstr>Calibri</vt:lpstr>
      <vt:lpstr>Calibri Light</vt:lpstr>
      <vt:lpstr>Cambria Math</vt:lpstr>
      <vt:lpstr>Times New Roman</vt:lpstr>
      <vt:lpstr>Office Theme</vt:lpstr>
      <vt:lpstr>30th Annual John O’Bryan  Mathematics Contest </vt:lpstr>
      <vt:lpstr>Basic Rules</vt:lpstr>
      <vt:lpstr>PowerPoint Presentation</vt:lpstr>
      <vt:lpstr>Question 1    (NO CALCULATORS)</vt:lpstr>
      <vt:lpstr>PowerPoint Presentation</vt:lpstr>
      <vt:lpstr>Question 1 (Answer)</vt:lpstr>
      <vt:lpstr>Question 2    (NO CALCULATORS)</vt:lpstr>
      <vt:lpstr>PowerPoint Presentation</vt:lpstr>
      <vt:lpstr>Question 2 (Answer)</vt:lpstr>
      <vt:lpstr>Question 3    (NO CALCULATORS)</vt:lpstr>
      <vt:lpstr>PowerPoint Presentation</vt:lpstr>
      <vt:lpstr>Question 3 (Answer)</vt:lpstr>
      <vt:lpstr>Question 4    (NO CALCULATORS)</vt:lpstr>
      <vt:lpstr>PowerPoint Presentation</vt:lpstr>
      <vt:lpstr>Question 4 (Answer)</vt:lpstr>
      <vt:lpstr>Question 5    (CALCULATORS ALLOWED)</vt:lpstr>
      <vt:lpstr>PowerPoint Presentation</vt:lpstr>
      <vt:lpstr>Question 5 (Answer)</vt:lpstr>
      <vt:lpstr>Question 6    (CALCULATORS ALLOWED)</vt:lpstr>
      <vt:lpstr>PowerPoint Presentation</vt:lpstr>
      <vt:lpstr>Question 6 (Answer)</vt:lpstr>
      <vt:lpstr>Question 7    (CALCULATORS ALLOWED)</vt:lpstr>
      <vt:lpstr>PowerPoint Presentation</vt:lpstr>
      <vt:lpstr>Question 7 (Answer)</vt:lpstr>
      <vt:lpstr>PowerPoint Presentation</vt:lpstr>
      <vt:lpstr>Question 8    (CALCULATORS ALLOWED)</vt:lpstr>
      <vt:lpstr>PowerPoint Presentation</vt:lpstr>
      <vt:lpstr>Question 8 (Answer)</vt:lpstr>
      <vt:lpstr>PowerPoint Presentation</vt:lpstr>
      <vt:lpstr>Tiebreaker 1 (CALCULATORS ALLOWED)</vt:lpstr>
      <vt:lpstr>PowerPoint Presentation</vt:lpstr>
      <vt:lpstr>Question T1 (Answer)</vt:lpstr>
      <vt:lpstr>Tiebreaker 2 (CALCULATORS ALLOWED)</vt:lpstr>
      <vt:lpstr>PowerPoint Presentation</vt:lpstr>
      <vt:lpstr>Question T2 (Answer)</vt:lpstr>
      <vt:lpstr>Tiebreaker 3 (CALCULATORS ALLOWED)</vt:lpstr>
      <vt:lpstr>PowerPoint Presentation</vt:lpstr>
      <vt:lpstr>Question T3 (Answer)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O’Bryan Mathematics Contest Two-Person Speed Competition</dc:title>
  <dc:creator>Joseph Nolan</dc:creator>
  <cp:lastModifiedBy>Peter Lefkovitz</cp:lastModifiedBy>
  <cp:revision>59</cp:revision>
  <cp:lastPrinted>2016-11-16T15:29:43Z</cp:lastPrinted>
  <dcterms:created xsi:type="dcterms:W3CDTF">2015-11-12T22:01:53Z</dcterms:created>
  <dcterms:modified xsi:type="dcterms:W3CDTF">2023-11-16T17:55:55Z</dcterms:modified>
</cp:coreProperties>
</file>